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Comfortaa SemiBold"/>
      <p:regular r:id="rId22"/>
      <p:bold r:id="rId23"/>
    </p:embeddedFont>
    <p:embeddedFont>
      <p:font typeface="Manrope SemiBold"/>
      <p:regular r:id="rId24"/>
      <p:bold r:id="rId25"/>
    </p:embeddedFont>
    <p:embeddedFont>
      <p:font typeface="Acme"/>
      <p:regular r:id="rId26"/>
    </p:embeddedFont>
    <p:embeddedFont>
      <p:font typeface="Manrope"/>
      <p:regular r:id="rId27"/>
      <p:bold r:id="rId28"/>
    </p:embeddedFont>
    <p:embeddedFont>
      <p:font typeface="Righteous"/>
      <p:regular r:id="rId29"/>
    </p:embeddedFont>
    <p:embeddedFont>
      <p:font typeface="Comfortaa Medium"/>
      <p:regular r:id="rId30"/>
      <p:bold r:id="rId31"/>
    </p:embeddedFont>
    <p:embeddedFont>
      <p:font typeface="Comfortaa"/>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ComfortaaSemiBold-regular.fntdata"/><Relationship Id="rId21" Type="http://schemas.openxmlformats.org/officeDocument/2006/relationships/slide" Target="slides/slide16.xml"/><Relationship Id="rId24" Type="http://schemas.openxmlformats.org/officeDocument/2006/relationships/font" Target="fonts/ManropeSemiBold-regular.fntdata"/><Relationship Id="rId23" Type="http://schemas.openxmlformats.org/officeDocument/2006/relationships/font" Target="fonts/ComfortaaSemiBo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cme-regular.fntdata"/><Relationship Id="rId25" Type="http://schemas.openxmlformats.org/officeDocument/2006/relationships/font" Target="fonts/ManropeSemiBold-bold.fntdata"/><Relationship Id="rId28" Type="http://schemas.openxmlformats.org/officeDocument/2006/relationships/font" Target="fonts/Manrope-bold.fntdata"/><Relationship Id="rId27" Type="http://schemas.openxmlformats.org/officeDocument/2006/relationships/font" Target="fonts/Manrope-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ighteou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omfortaaMedium-bold.fntdata"/><Relationship Id="rId30" Type="http://schemas.openxmlformats.org/officeDocument/2006/relationships/font" Target="fonts/ComfortaaMedium-regular.fntdata"/><Relationship Id="rId11" Type="http://schemas.openxmlformats.org/officeDocument/2006/relationships/slide" Target="slides/slide6.xml"/><Relationship Id="rId33" Type="http://schemas.openxmlformats.org/officeDocument/2006/relationships/font" Target="fonts/Comfortaa-bold.fntdata"/><Relationship Id="rId10" Type="http://schemas.openxmlformats.org/officeDocument/2006/relationships/slide" Target="slides/slide5.xml"/><Relationship Id="rId32" Type="http://schemas.openxmlformats.org/officeDocument/2006/relationships/font" Target="fonts/Comfortaa-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f51da9c9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f51da9c9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f5760fda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f5760fda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f51da9c908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f51da9c908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f58ccb98a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f58ccb98a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f51da9c908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f51da9c908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f51da9c908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f51da9c90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f57af5932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f57af5932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51da9c908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f51da9c908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f521d45d9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f521d45d9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f51da9c908_0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f51da9c908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f57af5932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f57af5932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f51da9c908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f51da9c908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f51da9c908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f51da9c908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f5760fdab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f5760fdab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f51da9c908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f51da9c908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f51da9c908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f51da9c908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3.jpg"/><Relationship Id="rId4" Type="http://schemas.openxmlformats.org/officeDocument/2006/relationships/image" Target="../media/image11.png"/><Relationship Id="rId5" Type="http://schemas.openxmlformats.org/officeDocument/2006/relationships/hyperlink" Target="mailto:enquiriescampbeltown@argyll-bute.gov.uk" TargetMode="External"/><Relationship Id="rId6" Type="http://schemas.openxmlformats.org/officeDocument/2006/relationships/hyperlink" Target="http://www.campbeltowngrammar.com" TargetMode="External"/><Relationship Id="rId7" Type="http://schemas.openxmlformats.org/officeDocument/2006/relationships/hyperlink" Target="http://wwww.facebook.com/campbeltowngrammarschool" TargetMode="External"/><Relationship Id="rId8" Type="http://schemas.openxmlformats.org/officeDocument/2006/relationships/hyperlink" Target="https://twitter.com/CampbeltownG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hyperlink" Target="mailto:andrea.moir@argyll-bute.gov.uk" TargetMode="External"/><Relationship Id="rId5" Type="http://schemas.openxmlformats.org/officeDocument/2006/relationships/hyperlink" Target="mailto:shelagh.croucher@argyll-bute.gov.uk"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hyperlink" Target="https://blogs.glowscotland.org.uk/ab/campbeltowngs/2019/08/30/bulletin-02-09-19/" TargetMode="External"/><Relationship Id="rId9" Type="http://schemas.openxmlformats.org/officeDocument/2006/relationships/image" Target="../media/image19.png"/><Relationship Id="rId5" Type="http://schemas.openxmlformats.org/officeDocument/2006/relationships/hyperlink" Target="https://blogs.glowscotland.org.uk/ab/campbeltowngs/2019/08/30/music-tuition-week-beginning-02-09-19/" TargetMode="External"/><Relationship Id="rId6" Type="http://schemas.openxmlformats.org/officeDocument/2006/relationships/hyperlink" Target="https://blogs.glowscotland.org.uk/ab/campbeltowngs/2019/08/30/lunch-menu-02-09-19/" TargetMode="External"/><Relationship Id="rId7" Type="http://schemas.openxmlformats.org/officeDocument/2006/relationships/hyperlink" Target="https://blogs.glowscotland.org.uk/ab/campbeltowngs/2019/08/30/school-clubs-aug-oct-2019/" TargetMode="External"/><Relationship Id="rId8" Type="http://schemas.openxmlformats.org/officeDocument/2006/relationships/hyperlink" Target="https://blogs.glowscotland.org.uk/ab/campbeltowngs/2020/11/05/cgs-school-clubs-2020-2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hyperlink" Target="https://blogs.glowscotland.org.uk/ab/campbeltowngs/school-policies/mobile-technolog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hyperlink" Target="https://blogs.glowscotland.org.uk/ab/campbeltowngs/school-policies/mobile-technolog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hyperlink" Target="http://www.argyll.uhi.ac.uk/for-business/multiply/" TargetMode="External"/><Relationship Id="rId10" Type="http://schemas.openxmlformats.org/officeDocument/2006/relationships/image" Target="../media/image3.png"/><Relationship Id="rId9" Type="http://schemas.openxmlformats.org/officeDocument/2006/relationships/hyperlink" Target="https://www.argyll.uhi.ac.uk/for-business/multiply/multiply-toolkit/" TargetMode="External"/><Relationship Id="rId5" Type="http://schemas.openxmlformats.org/officeDocument/2006/relationships/hyperlink" Target="http://www.argyll.uhi.ac.uk/for-business/multiply/" TargetMode="External"/><Relationship Id="rId6" Type="http://schemas.openxmlformats.org/officeDocument/2006/relationships/hyperlink" Target="https://www.argyll.uhi.ac.uk/for-business/multiply/" TargetMode="External"/><Relationship Id="rId7" Type="http://schemas.openxmlformats.org/officeDocument/2006/relationships/hyperlink" Target="https://www.argyll.uhi.ac.uk/for-business/multiply/" TargetMode="External"/><Relationship Id="rId8" Type="http://schemas.openxmlformats.org/officeDocument/2006/relationships/hyperlink" Target="https://www.argyll.uhi.ac.uk/for-business/multiply/multiply-toolki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p:nvPr/>
        </p:nvSpPr>
        <p:spPr>
          <a:xfrm>
            <a:off x="3725251" y="228525"/>
            <a:ext cx="4837498" cy="1600675"/>
          </a:xfrm>
          <a:prstGeom prst="rect">
            <a:avLst/>
          </a:prstGeom>
        </p:spPr>
        <p:txBody>
          <a:bodyPr>
            <a:prstTxWarp prst="textPlain"/>
          </a:bodyPr>
          <a:lstStyle/>
          <a:p>
            <a:pPr lvl="0" algn="ctr"/>
            <a:r>
              <a:rPr b="1" i="0">
                <a:ln cap="flat" cmpd="sng" w="19050">
                  <a:solidFill>
                    <a:schemeClr val="lt1"/>
                  </a:solidFill>
                  <a:prstDash val="solid"/>
                  <a:round/>
                  <a:headEnd len="sm" w="sm" type="none"/>
                  <a:tailEnd len="sm" w="sm" type="none"/>
                </a:ln>
                <a:solidFill>
                  <a:srgbClr val="1155CC"/>
                </a:solidFill>
                <a:latin typeface="Righteous"/>
              </a:rPr>
              <a:t>Parent/Carer Update </a:t>
            </a:r>
            <a:br>
              <a:rPr b="1" i="0">
                <a:ln cap="flat" cmpd="sng" w="19050">
                  <a:solidFill>
                    <a:schemeClr val="lt1"/>
                  </a:solidFill>
                  <a:prstDash val="solid"/>
                  <a:round/>
                  <a:headEnd len="sm" w="sm" type="none"/>
                  <a:tailEnd len="sm" w="sm" type="none"/>
                </a:ln>
                <a:solidFill>
                  <a:srgbClr val="1155CC"/>
                </a:solidFill>
                <a:latin typeface="Righteous"/>
              </a:rPr>
            </a:br>
            <a:r>
              <a:rPr b="1" i="0">
                <a:ln cap="flat" cmpd="sng" w="19050">
                  <a:solidFill>
                    <a:schemeClr val="lt1"/>
                  </a:solidFill>
                  <a:prstDash val="solid"/>
                  <a:round/>
                  <a:headEnd len="sm" w="sm" type="none"/>
                  <a:tailEnd len="sm" w="sm" type="none"/>
                </a:ln>
                <a:solidFill>
                  <a:srgbClr val="1155CC"/>
                </a:solidFill>
                <a:latin typeface="Righteous"/>
              </a:rPr>
              <a:t>23rd August 2024</a:t>
            </a:r>
          </a:p>
        </p:txBody>
      </p:sp>
      <p:pic>
        <p:nvPicPr>
          <p:cNvPr id="55" name="Google Shape;55;p13"/>
          <p:cNvPicPr preferRelativeResize="0"/>
          <p:nvPr/>
        </p:nvPicPr>
        <p:blipFill>
          <a:blip r:embed="rId4">
            <a:alphaModFix/>
          </a:blip>
          <a:stretch>
            <a:fillRect/>
          </a:stretch>
        </p:blipFill>
        <p:spPr>
          <a:xfrm>
            <a:off x="0" y="0"/>
            <a:ext cx="1319404" cy="5143499"/>
          </a:xfrm>
          <a:prstGeom prst="rect">
            <a:avLst/>
          </a:prstGeom>
          <a:noFill/>
          <a:ln>
            <a:noFill/>
          </a:ln>
        </p:spPr>
      </p:pic>
      <p:sp>
        <p:nvSpPr>
          <p:cNvPr id="56" name="Google Shape;56;p13"/>
          <p:cNvSpPr txBox="1"/>
          <p:nvPr/>
        </p:nvSpPr>
        <p:spPr>
          <a:xfrm>
            <a:off x="3328850" y="2226750"/>
            <a:ext cx="6000000" cy="9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chemeClr val="lt1"/>
                </a:solidFill>
              </a:rPr>
              <a:t>CONTACT US:</a:t>
            </a:r>
            <a:endParaRPr b="1" sz="1500">
              <a:solidFill>
                <a:schemeClr val="lt1"/>
              </a:solidFill>
            </a:endParaRPr>
          </a:p>
          <a:p>
            <a:pPr indent="0" lvl="0" marL="0" rtl="0" algn="l">
              <a:spcBef>
                <a:spcPts val="0"/>
              </a:spcBef>
              <a:spcAft>
                <a:spcPts val="0"/>
              </a:spcAft>
              <a:buNone/>
            </a:pPr>
            <a:r>
              <a:rPr b="1" lang="en-GB" sz="1500">
                <a:solidFill>
                  <a:schemeClr val="lt1"/>
                </a:solidFill>
              </a:rPr>
              <a:t>Phone:	01586553773							</a:t>
            </a:r>
            <a:endParaRPr b="1" sz="1500">
              <a:solidFill>
                <a:schemeClr val="lt1"/>
              </a:solidFill>
            </a:endParaRPr>
          </a:p>
          <a:p>
            <a:pPr indent="0" lvl="0" marL="0" rtl="0" algn="l">
              <a:spcBef>
                <a:spcPts val="0"/>
              </a:spcBef>
              <a:spcAft>
                <a:spcPts val="0"/>
              </a:spcAft>
              <a:buNone/>
            </a:pPr>
            <a:r>
              <a:rPr b="1" lang="en-GB" sz="1500">
                <a:solidFill>
                  <a:schemeClr val="lt1"/>
                </a:solidFill>
              </a:rPr>
              <a:t>Email: 	</a:t>
            </a:r>
            <a:r>
              <a:rPr b="1" lang="en-GB" sz="1500" u="sng">
                <a:solidFill>
                  <a:schemeClr val="lt1"/>
                </a:solidFill>
                <a:hlinkClick r:id="rId5">
                  <a:extLst>
                    <a:ext uri="{A12FA001-AC4F-418D-AE19-62706E023703}">
                      <ahyp:hlinkClr val="tx"/>
                    </a:ext>
                  </a:extLst>
                </a:hlinkClick>
              </a:rPr>
              <a:t>enquiriescampbeltown@argyll-bute.gov.uk</a:t>
            </a:r>
            <a:r>
              <a:rPr b="1" lang="en-GB" sz="1500">
                <a:solidFill>
                  <a:schemeClr val="lt1"/>
                </a:solidFill>
              </a:rPr>
              <a:t> </a:t>
            </a:r>
            <a:r>
              <a:rPr b="1" lang="en-GB" sz="1500">
                <a:solidFill>
                  <a:schemeClr val="lt1"/>
                </a:solidFill>
              </a:rPr>
              <a:t> </a:t>
            </a:r>
            <a:endParaRPr b="1" sz="1500">
              <a:solidFill>
                <a:schemeClr val="lt1"/>
              </a:solidFill>
            </a:endParaRPr>
          </a:p>
          <a:p>
            <a:pPr indent="0" lvl="0" marL="0" rtl="0" algn="l">
              <a:spcBef>
                <a:spcPts val="0"/>
              </a:spcBef>
              <a:spcAft>
                <a:spcPts val="0"/>
              </a:spcAft>
              <a:buNone/>
            </a:pPr>
            <a:r>
              <a:rPr b="1" lang="en-GB" sz="1500">
                <a:solidFill>
                  <a:schemeClr val="lt1"/>
                </a:solidFill>
              </a:rPr>
              <a:t>Website: 	</a:t>
            </a:r>
            <a:r>
              <a:rPr b="1" lang="en-GB" sz="1500" u="sng">
                <a:solidFill>
                  <a:schemeClr val="lt1"/>
                </a:solidFill>
                <a:hlinkClick r:id="rId6">
                  <a:extLst>
                    <a:ext uri="{A12FA001-AC4F-418D-AE19-62706E023703}">
                      <ahyp:hlinkClr val="tx"/>
                    </a:ext>
                  </a:extLst>
                </a:hlinkClick>
              </a:rPr>
              <a:t>www.campbeltowngrammar.com</a:t>
            </a:r>
            <a:r>
              <a:rPr b="1" lang="en-GB" sz="1500">
                <a:solidFill>
                  <a:schemeClr val="lt1"/>
                </a:solidFill>
              </a:rPr>
              <a:t>  </a:t>
            </a:r>
            <a:endParaRPr b="1" sz="1500">
              <a:solidFill>
                <a:schemeClr val="lt1"/>
              </a:solidFill>
            </a:endParaRPr>
          </a:p>
          <a:p>
            <a:pPr indent="0" lvl="0" marL="0" rtl="0" algn="l">
              <a:spcBef>
                <a:spcPts val="0"/>
              </a:spcBef>
              <a:spcAft>
                <a:spcPts val="0"/>
              </a:spcAft>
              <a:buNone/>
            </a:pPr>
            <a:r>
              <a:rPr b="1" lang="en-GB" sz="1500">
                <a:solidFill>
                  <a:schemeClr val="lt1"/>
                </a:solidFill>
              </a:rPr>
              <a:t>Facebook:  </a:t>
            </a:r>
            <a:r>
              <a:rPr b="1" lang="en-GB" sz="1500" u="sng">
                <a:solidFill>
                  <a:schemeClr val="lt1"/>
                </a:solidFill>
                <a:hlinkClick r:id="rId7">
                  <a:extLst>
                    <a:ext uri="{A12FA001-AC4F-418D-AE19-62706E023703}">
                      <ahyp:hlinkClr val="tx"/>
                    </a:ext>
                  </a:extLst>
                </a:hlinkClick>
              </a:rPr>
              <a:t>wwww.facebook.com/campbeltowngrammarschool</a:t>
            </a:r>
            <a:r>
              <a:rPr b="1" lang="en-GB" sz="1500">
                <a:solidFill>
                  <a:schemeClr val="lt1"/>
                </a:solidFill>
              </a:rPr>
              <a:t> Twitter:       </a:t>
            </a:r>
            <a:r>
              <a:rPr b="1" lang="en-GB" sz="1500" u="sng">
                <a:solidFill>
                  <a:schemeClr val="lt1"/>
                </a:solidFill>
                <a:hlinkClick r:id="rId8">
                  <a:extLst>
                    <a:ext uri="{A12FA001-AC4F-418D-AE19-62706E023703}">
                      <ahyp:hlinkClr val="tx"/>
                    </a:ext>
                  </a:extLst>
                </a:hlinkClick>
              </a:rPr>
              <a:t>https://twitter.com/CampbeltownGS</a:t>
            </a:r>
            <a:r>
              <a:rPr b="1" lang="en-GB" sz="1500">
                <a:solidFill>
                  <a:schemeClr val="lt1"/>
                </a:solidFill>
              </a:rPr>
              <a:t> </a:t>
            </a:r>
            <a:endParaRPr b="1" sz="15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2"/>
          <p:cNvPicPr preferRelativeResize="0"/>
          <p:nvPr/>
        </p:nvPicPr>
        <p:blipFill>
          <a:blip r:embed="rId3">
            <a:alphaModFix/>
          </a:blip>
          <a:stretch>
            <a:fillRect/>
          </a:stretch>
        </p:blipFill>
        <p:spPr>
          <a:xfrm>
            <a:off x="152400" y="152400"/>
            <a:ext cx="5005599" cy="4838699"/>
          </a:xfrm>
          <a:prstGeom prst="rect">
            <a:avLst/>
          </a:prstGeom>
          <a:noFill/>
          <a:ln>
            <a:noFill/>
          </a:ln>
        </p:spPr>
      </p:pic>
      <p:sp>
        <p:nvSpPr>
          <p:cNvPr id="126" name="Google Shape;126;p22"/>
          <p:cNvSpPr txBox="1"/>
          <p:nvPr/>
        </p:nvSpPr>
        <p:spPr>
          <a:xfrm>
            <a:off x="5353875" y="1059175"/>
            <a:ext cx="3235500" cy="27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rPr>
              <a:t>We are committed to success and raising attainment as part of our School Improvement Plan.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GB" sz="1800">
                <a:solidFill>
                  <a:schemeClr val="dk2"/>
                </a:solidFill>
              </a:rPr>
              <a:t>Study Bites is an after school learning environment where pupils can gain support to study and complete homework.  All welcome.</a:t>
            </a: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30" name="Shape 130"/>
        <p:cNvGrpSpPr/>
        <p:nvPr/>
      </p:nvGrpSpPr>
      <p:grpSpPr>
        <a:xfrm>
          <a:off x="0" y="0"/>
          <a:ext cx="0" cy="0"/>
          <a:chOff x="0" y="0"/>
          <a:chExt cx="0" cy="0"/>
        </a:xfrm>
      </p:grpSpPr>
      <p:sp>
        <p:nvSpPr>
          <p:cNvPr id="131" name="Google Shape;131;p23"/>
          <p:cNvSpPr txBox="1"/>
          <p:nvPr/>
        </p:nvSpPr>
        <p:spPr>
          <a:xfrm>
            <a:off x="354475" y="2321525"/>
            <a:ext cx="3252000" cy="217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150">
                <a:solidFill>
                  <a:srgbClr val="45818E"/>
                </a:solidFill>
                <a:latin typeface="Righteous"/>
                <a:ea typeface="Righteous"/>
                <a:cs typeface="Righteous"/>
                <a:sym typeface="Righteous"/>
              </a:rPr>
              <a:t>A huge thank you to our S5 and S6 pupils who took part in Buddy Training today, S5 and S6 can't wait to work with our new S1 pupils!</a:t>
            </a:r>
            <a:endParaRPr sz="2400">
              <a:solidFill>
                <a:srgbClr val="45818E"/>
              </a:solidFill>
              <a:latin typeface="Righteous"/>
              <a:ea typeface="Righteous"/>
              <a:cs typeface="Righteous"/>
              <a:sym typeface="Righteous"/>
            </a:endParaRPr>
          </a:p>
        </p:txBody>
      </p:sp>
      <p:pic>
        <p:nvPicPr>
          <p:cNvPr id="132" name="Google Shape;132;p23"/>
          <p:cNvPicPr preferRelativeResize="0"/>
          <p:nvPr/>
        </p:nvPicPr>
        <p:blipFill>
          <a:blip r:embed="rId3">
            <a:alphaModFix/>
          </a:blip>
          <a:stretch>
            <a:fillRect/>
          </a:stretch>
        </p:blipFill>
        <p:spPr>
          <a:xfrm>
            <a:off x="4344450" y="43588"/>
            <a:ext cx="3792237" cy="5056324"/>
          </a:xfrm>
          <a:prstGeom prst="rect">
            <a:avLst/>
          </a:prstGeom>
          <a:noFill/>
          <a:ln>
            <a:noFill/>
          </a:ln>
        </p:spPr>
      </p:pic>
      <p:sp>
        <p:nvSpPr>
          <p:cNvPr id="133" name="Google Shape;133;p23"/>
          <p:cNvSpPr/>
          <p:nvPr/>
        </p:nvSpPr>
        <p:spPr>
          <a:xfrm>
            <a:off x="256625" y="544796"/>
            <a:ext cx="3156071" cy="1278626"/>
          </a:xfrm>
          <a:prstGeom prst="rect">
            <a:avLst/>
          </a:prstGeom>
        </p:spPr>
        <p:txBody>
          <a:bodyPr>
            <a:prstTxWarp prst="textPlain"/>
          </a:bodyPr>
          <a:lstStyle/>
          <a:p>
            <a:pPr lvl="0" algn="ctr"/>
            <a:r>
              <a:rPr b="0" i="0">
                <a:ln cap="flat" cmpd="sng" w="19050">
                  <a:solidFill>
                    <a:srgbClr val="674EA7"/>
                  </a:solidFill>
                  <a:prstDash val="solid"/>
                  <a:round/>
                  <a:headEnd len="sm" w="sm" type="none"/>
                  <a:tailEnd len="sm" w="sm" type="none"/>
                </a:ln>
                <a:solidFill>
                  <a:srgbClr val="467886"/>
                </a:solidFill>
                <a:latin typeface="Righteous"/>
              </a:rPr>
              <a:t>Buddy </a:t>
            </a:r>
            <a:br>
              <a:rPr b="0" i="0">
                <a:ln cap="flat" cmpd="sng" w="19050">
                  <a:solidFill>
                    <a:srgbClr val="674EA7"/>
                  </a:solidFill>
                  <a:prstDash val="solid"/>
                  <a:round/>
                  <a:headEnd len="sm" w="sm" type="none"/>
                  <a:tailEnd len="sm" w="sm" type="none"/>
                </a:ln>
                <a:solidFill>
                  <a:srgbClr val="467886"/>
                </a:solidFill>
                <a:latin typeface="Righteous"/>
              </a:rPr>
            </a:br>
            <a:r>
              <a:rPr b="0" i="0">
                <a:ln cap="flat" cmpd="sng" w="19050">
                  <a:solidFill>
                    <a:srgbClr val="674EA7"/>
                  </a:solidFill>
                  <a:prstDash val="solid"/>
                  <a:round/>
                  <a:headEnd len="sm" w="sm" type="none"/>
                  <a:tailEnd len="sm" w="sm" type="none"/>
                </a:ln>
                <a:solidFill>
                  <a:srgbClr val="467886"/>
                </a:solidFill>
                <a:latin typeface="Righteous"/>
              </a:rPr>
              <a:t>Training</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37" name="Shape 137"/>
        <p:cNvGrpSpPr/>
        <p:nvPr/>
      </p:nvGrpSpPr>
      <p:grpSpPr>
        <a:xfrm>
          <a:off x="0" y="0"/>
          <a:ext cx="0" cy="0"/>
          <a:chOff x="0" y="0"/>
          <a:chExt cx="0" cy="0"/>
        </a:xfrm>
      </p:grpSpPr>
      <p:sp>
        <p:nvSpPr>
          <p:cNvPr id="138" name="Google Shape;138;p24"/>
          <p:cNvSpPr txBox="1"/>
          <p:nvPr/>
        </p:nvSpPr>
        <p:spPr>
          <a:xfrm>
            <a:off x="359850" y="2896025"/>
            <a:ext cx="4761600" cy="230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300">
                <a:solidFill>
                  <a:srgbClr val="4C1130"/>
                </a:solidFill>
                <a:latin typeface="Acme"/>
                <a:ea typeface="Acme"/>
                <a:cs typeface="Acme"/>
                <a:sym typeface="Acme"/>
              </a:rPr>
              <a:t>S1 pupils looking very pleased with their free stationery sets from Fyne Homes Ltd.</a:t>
            </a:r>
            <a:endParaRPr sz="2300">
              <a:solidFill>
                <a:srgbClr val="4C1130"/>
              </a:solidFill>
              <a:latin typeface="Acme"/>
              <a:ea typeface="Acme"/>
              <a:cs typeface="Acme"/>
              <a:sym typeface="Acme"/>
            </a:endParaRPr>
          </a:p>
          <a:p>
            <a:pPr indent="0" lvl="0" marL="0" rtl="0" algn="l">
              <a:spcBef>
                <a:spcPts val="0"/>
              </a:spcBef>
              <a:spcAft>
                <a:spcPts val="0"/>
              </a:spcAft>
              <a:buNone/>
            </a:pPr>
            <a:r>
              <a:rPr lang="en-GB" sz="2300">
                <a:solidFill>
                  <a:srgbClr val="4C1130"/>
                </a:solidFill>
                <a:latin typeface="Acme"/>
                <a:ea typeface="Acme"/>
                <a:cs typeface="Acme"/>
                <a:sym typeface="Acme"/>
              </a:rPr>
              <a:t>A huge thank you! </a:t>
            </a:r>
            <a:endParaRPr sz="2300">
              <a:solidFill>
                <a:srgbClr val="4C1130"/>
              </a:solidFill>
              <a:latin typeface="Acme"/>
              <a:ea typeface="Acme"/>
              <a:cs typeface="Acme"/>
              <a:sym typeface="Acme"/>
            </a:endParaRPr>
          </a:p>
          <a:p>
            <a:pPr indent="0" lvl="0" marL="0" rtl="0" algn="l">
              <a:spcBef>
                <a:spcPts val="0"/>
              </a:spcBef>
              <a:spcAft>
                <a:spcPts val="0"/>
              </a:spcAft>
              <a:buNone/>
            </a:pPr>
            <a:r>
              <a:rPr lang="en-GB" sz="2300">
                <a:solidFill>
                  <a:srgbClr val="4C1130"/>
                </a:solidFill>
                <a:latin typeface="Acme"/>
                <a:ea typeface="Acme"/>
                <a:cs typeface="Acme"/>
                <a:sym typeface="Acme"/>
              </a:rPr>
              <a:t>They have already been put to good use during our first week!</a:t>
            </a:r>
            <a:endParaRPr sz="2300">
              <a:solidFill>
                <a:srgbClr val="4C1130"/>
              </a:solidFill>
              <a:latin typeface="Acme"/>
              <a:ea typeface="Acme"/>
              <a:cs typeface="Acme"/>
              <a:sym typeface="Acme"/>
            </a:endParaRPr>
          </a:p>
        </p:txBody>
      </p:sp>
      <p:sp>
        <p:nvSpPr>
          <p:cNvPr id="139" name="Google Shape;139;p24"/>
          <p:cNvSpPr/>
          <p:nvPr/>
        </p:nvSpPr>
        <p:spPr>
          <a:xfrm>
            <a:off x="3719550" y="0"/>
            <a:ext cx="5475901" cy="13083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9900FF"/>
                </a:solidFill>
                <a:latin typeface="Acme"/>
              </a:rPr>
              <a:t>Thank you!</a:t>
            </a:r>
          </a:p>
        </p:txBody>
      </p:sp>
      <p:pic>
        <p:nvPicPr>
          <p:cNvPr id="140" name="Google Shape;140;p24"/>
          <p:cNvPicPr preferRelativeResize="0"/>
          <p:nvPr/>
        </p:nvPicPr>
        <p:blipFill>
          <a:blip r:embed="rId3">
            <a:alphaModFix/>
          </a:blip>
          <a:stretch>
            <a:fillRect/>
          </a:stretch>
        </p:blipFill>
        <p:spPr>
          <a:xfrm>
            <a:off x="184975" y="343075"/>
            <a:ext cx="3480175" cy="2610150"/>
          </a:xfrm>
          <a:prstGeom prst="rect">
            <a:avLst/>
          </a:prstGeom>
          <a:noFill/>
          <a:ln>
            <a:noFill/>
          </a:ln>
        </p:spPr>
      </p:pic>
      <p:pic>
        <p:nvPicPr>
          <p:cNvPr id="141" name="Google Shape;141;p24"/>
          <p:cNvPicPr preferRelativeResize="0"/>
          <p:nvPr/>
        </p:nvPicPr>
        <p:blipFill rotWithShape="1">
          <a:blip r:embed="rId4">
            <a:alphaModFix/>
          </a:blip>
          <a:srcRect b="0" l="0" r="0" t="0"/>
          <a:stretch/>
        </p:blipFill>
        <p:spPr>
          <a:xfrm>
            <a:off x="4990650" y="1461850"/>
            <a:ext cx="3939675" cy="2954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45" name="Shape 145"/>
        <p:cNvGrpSpPr/>
        <p:nvPr/>
      </p:nvGrpSpPr>
      <p:grpSpPr>
        <a:xfrm>
          <a:off x="0" y="0"/>
          <a:ext cx="0" cy="0"/>
          <a:chOff x="0" y="0"/>
          <a:chExt cx="0" cy="0"/>
        </a:xfrm>
      </p:grpSpPr>
      <p:pic>
        <p:nvPicPr>
          <p:cNvPr id="146" name="Google Shape;146;p25"/>
          <p:cNvPicPr preferRelativeResize="0"/>
          <p:nvPr/>
        </p:nvPicPr>
        <p:blipFill>
          <a:blip r:embed="rId3">
            <a:alphaModFix/>
          </a:blip>
          <a:stretch>
            <a:fillRect/>
          </a:stretch>
        </p:blipFill>
        <p:spPr>
          <a:xfrm>
            <a:off x="4939725" y="0"/>
            <a:ext cx="3641464" cy="5143500"/>
          </a:xfrm>
          <a:prstGeom prst="rect">
            <a:avLst/>
          </a:prstGeom>
          <a:noFill/>
          <a:ln>
            <a:noFill/>
          </a:ln>
        </p:spPr>
      </p:pic>
      <p:sp>
        <p:nvSpPr>
          <p:cNvPr id="147" name="Google Shape;147;p25"/>
          <p:cNvSpPr txBox="1"/>
          <p:nvPr/>
        </p:nvSpPr>
        <p:spPr>
          <a:xfrm>
            <a:off x="370725" y="946200"/>
            <a:ext cx="3816300" cy="3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134F5C"/>
                </a:solidFill>
                <a:latin typeface="Manrope SemiBold"/>
                <a:ea typeface="Manrope SemiBold"/>
                <a:cs typeface="Manrope SemiBold"/>
                <a:sym typeface="Manrope SemiBold"/>
              </a:rPr>
              <a:t>Sports</a:t>
            </a:r>
            <a:r>
              <a:rPr lang="en-GB" sz="1800">
                <a:solidFill>
                  <a:srgbClr val="134F5C"/>
                </a:solidFill>
                <a:latin typeface="Manrope SemiBold"/>
                <a:ea typeface="Manrope SemiBold"/>
                <a:cs typeface="Manrope SemiBold"/>
                <a:sym typeface="Manrope SemiBold"/>
              </a:rPr>
              <a:t> Clubs @ CGS have started back this term!  All Welcome!</a:t>
            </a:r>
            <a:endParaRPr sz="1800">
              <a:solidFill>
                <a:srgbClr val="134F5C"/>
              </a:solidFill>
              <a:latin typeface="Manrope SemiBold"/>
              <a:ea typeface="Manrope SemiBold"/>
              <a:cs typeface="Manrope SemiBold"/>
              <a:sym typeface="Manrope SemiBold"/>
            </a:endParaRPr>
          </a:p>
          <a:p>
            <a:pPr indent="0" lvl="0" marL="0" rtl="0" algn="l">
              <a:spcBef>
                <a:spcPts val="0"/>
              </a:spcBef>
              <a:spcAft>
                <a:spcPts val="0"/>
              </a:spcAft>
              <a:buNone/>
            </a:pPr>
            <a:r>
              <a:t/>
            </a:r>
            <a:endParaRPr sz="1800">
              <a:solidFill>
                <a:srgbClr val="134F5C"/>
              </a:solidFill>
              <a:latin typeface="Manrope SemiBold"/>
              <a:ea typeface="Manrope SemiBold"/>
              <a:cs typeface="Manrope SemiBold"/>
              <a:sym typeface="Manrope SemiBold"/>
            </a:endParaRPr>
          </a:p>
          <a:p>
            <a:pPr indent="0" lvl="0" marL="0" rtl="0" algn="l">
              <a:spcBef>
                <a:spcPts val="0"/>
              </a:spcBef>
              <a:spcAft>
                <a:spcPts val="0"/>
              </a:spcAft>
              <a:buNone/>
            </a:pPr>
            <a:r>
              <a:t/>
            </a:r>
            <a:endParaRPr sz="1800">
              <a:solidFill>
                <a:srgbClr val="134F5C"/>
              </a:solidFill>
              <a:latin typeface="Manrope SemiBold"/>
              <a:ea typeface="Manrope SemiBold"/>
              <a:cs typeface="Manrope SemiBold"/>
              <a:sym typeface="Manrope SemiBold"/>
            </a:endParaRPr>
          </a:p>
          <a:p>
            <a:pPr indent="0" lvl="0" marL="0" rtl="0" algn="l">
              <a:spcBef>
                <a:spcPts val="0"/>
              </a:spcBef>
              <a:spcAft>
                <a:spcPts val="0"/>
              </a:spcAft>
              <a:buNone/>
            </a:pPr>
            <a:r>
              <a:t/>
            </a:r>
            <a:endParaRPr sz="1800">
              <a:solidFill>
                <a:srgbClr val="134F5C"/>
              </a:solidFill>
              <a:latin typeface="Manrope SemiBold"/>
              <a:ea typeface="Manrope SemiBold"/>
              <a:cs typeface="Manrope SemiBold"/>
              <a:sym typeface="Manrope SemiBold"/>
            </a:endParaRPr>
          </a:p>
          <a:p>
            <a:pPr indent="0" lvl="0" marL="0" rtl="0" algn="l">
              <a:spcBef>
                <a:spcPts val="0"/>
              </a:spcBef>
              <a:spcAft>
                <a:spcPts val="0"/>
              </a:spcAft>
              <a:buNone/>
            </a:pPr>
            <a:r>
              <a:rPr lang="en-GB" sz="1800">
                <a:solidFill>
                  <a:srgbClr val="134F5C"/>
                </a:solidFill>
                <a:latin typeface="Manrope SemiBold"/>
                <a:ea typeface="Manrope SemiBold"/>
                <a:cs typeface="Manrope SemiBold"/>
                <a:sym typeface="Manrope SemiBold"/>
              </a:rPr>
              <a:t>Keep up to date with all clubs by checking our Daily </a:t>
            </a:r>
            <a:r>
              <a:rPr lang="en-GB" sz="1800">
                <a:solidFill>
                  <a:srgbClr val="134F5C"/>
                </a:solidFill>
                <a:latin typeface="Manrope SemiBold"/>
                <a:ea typeface="Manrope SemiBold"/>
                <a:cs typeface="Manrope SemiBold"/>
                <a:sym typeface="Manrope SemiBold"/>
              </a:rPr>
              <a:t>Information</a:t>
            </a:r>
            <a:r>
              <a:rPr lang="en-GB" sz="1800">
                <a:solidFill>
                  <a:srgbClr val="134F5C"/>
                </a:solidFill>
                <a:latin typeface="Manrope SemiBold"/>
                <a:ea typeface="Manrope SemiBold"/>
                <a:cs typeface="Manrope SemiBold"/>
                <a:sym typeface="Manrope SemiBold"/>
              </a:rPr>
              <a:t> and School Clubs Information on our school website. </a:t>
            </a:r>
            <a:endParaRPr sz="1800">
              <a:solidFill>
                <a:srgbClr val="134F5C"/>
              </a:solidFill>
              <a:latin typeface="Manrope SemiBold"/>
              <a:ea typeface="Manrope SemiBold"/>
              <a:cs typeface="Manrope SemiBold"/>
              <a:sym typeface="Manrope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6"/>
          <p:cNvPicPr preferRelativeResize="0"/>
          <p:nvPr/>
        </p:nvPicPr>
        <p:blipFill>
          <a:blip r:embed="rId3">
            <a:alphaModFix/>
          </a:blip>
          <a:stretch>
            <a:fillRect/>
          </a:stretch>
        </p:blipFill>
        <p:spPr>
          <a:xfrm>
            <a:off x="2038062" y="0"/>
            <a:ext cx="5067875"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7"/>
          <p:cNvPicPr preferRelativeResize="0"/>
          <p:nvPr/>
        </p:nvPicPr>
        <p:blipFill rotWithShape="1">
          <a:blip r:embed="rId3">
            <a:alphaModFix/>
          </a:blip>
          <a:srcRect b="20823" l="0" r="0" t="0"/>
          <a:stretch/>
        </p:blipFill>
        <p:spPr>
          <a:xfrm>
            <a:off x="251125" y="1000475"/>
            <a:ext cx="2326775" cy="2626225"/>
          </a:xfrm>
          <a:prstGeom prst="rect">
            <a:avLst/>
          </a:prstGeom>
          <a:noFill/>
          <a:ln>
            <a:noFill/>
          </a:ln>
        </p:spPr>
      </p:pic>
      <p:sp>
        <p:nvSpPr>
          <p:cNvPr id="158" name="Google Shape;158;p27"/>
          <p:cNvSpPr txBox="1"/>
          <p:nvPr/>
        </p:nvSpPr>
        <p:spPr>
          <a:xfrm>
            <a:off x="2827975" y="404550"/>
            <a:ext cx="5979900" cy="35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00FF"/>
                </a:solidFill>
                <a:latin typeface="Manrope"/>
                <a:ea typeface="Manrope"/>
                <a:cs typeface="Manrope"/>
                <a:sym typeface="Manrope"/>
              </a:rPr>
              <a:t>Argyll and Bute Council School Transport Team are looking for people to join their supply list of Drivers and </a:t>
            </a:r>
            <a:r>
              <a:rPr lang="en-GB" sz="2200">
                <a:solidFill>
                  <a:srgbClr val="0000FF"/>
                </a:solidFill>
                <a:latin typeface="Manrope"/>
                <a:ea typeface="Manrope"/>
                <a:cs typeface="Manrope"/>
                <a:sym typeface="Manrope"/>
              </a:rPr>
              <a:t>Pupil</a:t>
            </a:r>
            <a:r>
              <a:rPr lang="en-GB" sz="2200">
                <a:solidFill>
                  <a:srgbClr val="0000FF"/>
                </a:solidFill>
                <a:latin typeface="Manrope"/>
                <a:ea typeface="Manrope"/>
                <a:cs typeface="Manrope"/>
                <a:sym typeface="Manrope"/>
              </a:rPr>
              <a:t> Escorts in the area.</a:t>
            </a:r>
            <a:endParaRPr sz="2200">
              <a:solidFill>
                <a:srgbClr val="0000FF"/>
              </a:solidFill>
              <a:latin typeface="Manrope"/>
              <a:ea typeface="Manrope"/>
              <a:cs typeface="Manrope"/>
              <a:sym typeface="Manrope"/>
            </a:endParaRPr>
          </a:p>
          <a:p>
            <a:pPr indent="0" lvl="0" marL="0" rtl="0" algn="l">
              <a:spcBef>
                <a:spcPts val="0"/>
              </a:spcBef>
              <a:spcAft>
                <a:spcPts val="0"/>
              </a:spcAft>
              <a:buNone/>
            </a:pPr>
            <a:r>
              <a:t/>
            </a:r>
            <a:endParaRPr sz="2200">
              <a:solidFill>
                <a:srgbClr val="0000FF"/>
              </a:solidFill>
              <a:latin typeface="Manrope"/>
              <a:ea typeface="Manrope"/>
              <a:cs typeface="Manrope"/>
              <a:sym typeface="Manrope"/>
            </a:endParaRPr>
          </a:p>
          <a:p>
            <a:pPr indent="0" lvl="0" marL="0" rtl="0" algn="l">
              <a:spcBef>
                <a:spcPts val="0"/>
              </a:spcBef>
              <a:spcAft>
                <a:spcPts val="0"/>
              </a:spcAft>
              <a:buNone/>
            </a:pPr>
            <a:r>
              <a:rPr lang="en-GB" sz="2200">
                <a:solidFill>
                  <a:srgbClr val="0000FF"/>
                </a:solidFill>
                <a:latin typeface="Manrope"/>
                <a:ea typeface="Manrope"/>
                <a:cs typeface="Manrope"/>
                <a:sym typeface="Manrope"/>
              </a:rPr>
              <a:t>If anyone is interested and would like more information they should contact:</a:t>
            </a:r>
            <a:endParaRPr sz="2200">
              <a:solidFill>
                <a:srgbClr val="0000FF"/>
              </a:solidFill>
              <a:latin typeface="Manrope"/>
              <a:ea typeface="Manrope"/>
              <a:cs typeface="Manrope"/>
              <a:sym typeface="Manrope"/>
            </a:endParaRPr>
          </a:p>
          <a:p>
            <a:pPr indent="0" lvl="0" marL="0" rtl="0" algn="l">
              <a:spcBef>
                <a:spcPts val="0"/>
              </a:spcBef>
              <a:spcAft>
                <a:spcPts val="0"/>
              </a:spcAft>
              <a:buNone/>
            </a:pPr>
            <a:r>
              <a:t/>
            </a:r>
            <a:endParaRPr sz="2200">
              <a:solidFill>
                <a:srgbClr val="0000FF"/>
              </a:solidFill>
              <a:latin typeface="Manrope"/>
              <a:ea typeface="Manrope"/>
              <a:cs typeface="Manrope"/>
              <a:sym typeface="Manrope"/>
            </a:endParaRPr>
          </a:p>
          <a:p>
            <a:pPr indent="0" lvl="0" marL="0" rtl="0" algn="l">
              <a:spcBef>
                <a:spcPts val="0"/>
              </a:spcBef>
              <a:spcAft>
                <a:spcPts val="0"/>
              </a:spcAft>
              <a:buNone/>
            </a:pPr>
            <a:r>
              <a:rPr lang="en-GB" sz="2200">
                <a:solidFill>
                  <a:srgbClr val="0000FF"/>
                </a:solidFill>
                <a:latin typeface="Manrope"/>
                <a:ea typeface="Manrope"/>
                <a:cs typeface="Manrope"/>
                <a:sym typeface="Manrope"/>
              </a:rPr>
              <a:t>Andrea Moir by Tel. 01369 708662 or email </a:t>
            </a:r>
            <a:r>
              <a:rPr lang="en-GB" sz="2200" u="sng">
                <a:solidFill>
                  <a:schemeClr val="hlink"/>
                </a:solidFill>
                <a:latin typeface="Manrope"/>
                <a:ea typeface="Manrope"/>
                <a:cs typeface="Manrope"/>
                <a:sym typeface="Manrope"/>
                <a:hlinkClick r:id="rId4"/>
              </a:rPr>
              <a:t>andrea.moir@argyll-bute.gov.uk</a:t>
            </a:r>
            <a:endParaRPr sz="2200">
              <a:solidFill>
                <a:srgbClr val="0000FF"/>
              </a:solidFill>
              <a:latin typeface="Manrope"/>
              <a:ea typeface="Manrope"/>
              <a:cs typeface="Manrope"/>
              <a:sym typeface="Manrope"/>
            </a:endParaRPr>
          </a:p>
          <a:p>
            <a:pPr indent="0" lvl="0" marL="0" rtl="0" algn="l">
              <a:spcBef>
                <a:spcPts val="0"/>
              </a:spcBef>
              <a:spcAft>
                <a:spcPts val="0"/>
              </a:spcAft>
              <a:buNone/>
            </a:pPr>
            <a:r>
              <a:rPr lang="en-GB" sz="2200">
                <a:solidFill>
                  <a:srgbClr val="0000FF"/>
                </a:solidFill>
                <a:latin typeface="Manrope"/>
                <a:ea typeface="Manrope"/>
                <a:cs typeface="Manrope"/>
                <a:sym typeface="Manrope"/>
              </a:rPr>
              <a:t>or </a:t>
            </a:r>
            <a:endParaRPr sz="2200">
              <a:solidFill>
                <a:srgbClr val="0000FF"/>
              </a:solidFill>
              <a:latin typeface="Manrope"/>
              <a:ea typeface="Manrope"/>
              <a:cs typeface="Manrope"/>
              <a:sym typeface="Manrope"/>
            </a:endParaRPr>
          </a:p>
          <a:p>
            <a:pPr indent="0" lvl="0" marL="0" rtl="0" algn="l">
              <a:spcBef>
                <a:spcPts val="0"/>
              </a:spcBef>
              <a:spcAft>
                <a:spcPts val="0"/>
              </a:spcAft>
              <a:buNone/>
            </a:pPr>
            <a:r>
              <a:rPr lang="en-GB" sz="2200">
                <a:solidFill>
                  <a:srgbClr val="0000FF"/>
                </a:solidFill>
                <a:latin typeface="Manrope"/>
                <a:ea typeface="Manrope"/>
                <a:cs typeface="Manrope"/>
                <a:sym typeface="Manrope"/>
              </a:rPr>
              <a:t>Shelagh Croucher by Tel. 01436 658987 or email </a:t>
            </a:r>
            <a:r>
              <a:rPr lang="en-GB" sz="2200" u="sng">
                <a:solidFill>
                  <a:schemeClr val="hlink"/>
                </a:solidFill>
                <a:latin typeface="Manrope"/>
                <a:ea typeface="Manrope"/>
                <a:cs typeface="Manrope"/>
                <a:sym typeface="Manrope"/>
                <a:hlinkClick r:id="rId5"/>
              </a:rPr>
              <a:t>shelagh.croucher@argyll-bute.gov.uk</a:t>
            </a:r>
            <a:endParaRPr sz="2200">
              <a:solidFill>
                <a:srgbClr val="0000FF"/>
              </a:solidFill>
              <a:latin typeface="Manrope"/>
              <a:ea typeface="Manrope"/>
              <a:cs typeface="Manrope"/>
              <a:sym typeface="Manrope"/>
            </a:endParaRPr>
          </a:p>
          <a:p>
            <a:pPr indent="0" lvl="0" marL="0" rtl="0" algn="l">
              <a:spcBef>
                <a:spcPts val="0"/>
              </a:spcBef>
              <a:spcAft>
                <a:spcPts val="0"/>
              </a:spcAft>
              <a:buNone/>
            </a:pPr>
            <a:r>
              <a:rPr lang="en-GB" sz="2000">
                <a:solidFill>
                  <a:srgbClr val="0000FF"/>
                </a:solidFill>
                <a:latin typeface="Manrope"/>
                <a:ea typeface="Manrope"/>
                <a:cs typeface="Manrope"/>
                <a:sym typeface="Manrope"/>
              </a:rPr>
              <a:t>    </a:t>
            </a:r>
            <a:endParaRPr sz="2000">
              <a:solidFill>
                <a:srgbClr val="0000FF"/>
              </a:solidFill>
              <a:latin typeface="Manrope"/>
              <a:ea typeface="Manrope"/>
              <a:cs typeface="Manrope"/>
              <a:sym typeface="Manrop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8"/>
          <p:cNvPicPr preferRelativeResize="0"/>
          <p:nvPr/>
        </p:nvPicPr>
        <p:blipFill>
          <a:blip r:embed="rId3">
            <a:alphaModFix amt="35000"/>
          </a:blip>
          <a:stretch>
            <a:fillRect/>
          </a:stretch>
        </p:blipFill>
        <p:spPr>
          <a:xfrm>
            <a:off x="12" y="-5431"/>
            <a:ext cx="9144001" cy="5154355"/>
          </a:xfrm>
          <a:prstGeom prst="rect">
            <a:avLst/>
          </a:prstGeom>
          <a:noFill/>
          <a:ln>
            <a:noFill/>
          </a:ln>
        </p:spPr>
      </p:pic>
      <p:sp>
        <p:nvSpPr>
          <p:cNvPr id="164" name="Google Shape;164;p28"/>
          <p:cNvSpPr txBox="1"/>
          <p:nvPr/>
        </p:nvSpPr>
        <p:spPr>
          <a:xfrm>
            <a:off x="535250" y="719475"/>
            <a:ext cx="8433900" cy="312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500">
                <a:solidFill>
                  <a:schemeClr val="dk1"/>
                </a:solidFill>
              </a:rPr>
              <a:t>Bulletin R2 Daily Information:</a:t>
            </a:r>
            <a:endParaRPr b="1" sz="1500">
              <a:solidFill>
                <a:schemeClr val="dk1"/>
              </a:solidFill>
            </a:endParaRPr>
          </a:p>
          <a:p>
            <a:pPr indent="0" lvl="0" marL="0" rtl="0" algn="l">
              <a:spcBef>
                <a:spcPts val="0"/>
              </a:spcBef>
              <a:spcAft>
                <a:spcPts val="0"/>
              </a:spcAft>
              <a:buNone/>
            </a:pPr>
            <a:r>
              <a:rPr lang="en-GB" u="sng">
                <a:solidFill>
                  <a:srgbClr val="0000FF"/>
                </a:solidFill>
                <a:hlinkClick r:id="rId4">
                  <a:extLst>
                    <a:ext uri="{A12FA001-AC4F-418D-AE19-62706E023703}">
                      <ahyp:hlinkClr val="tx"/>
                    </a:ext>
                  </a:extLst>
                </a:hlinkClick>
              </a:rPr>
              <a:t>https://blogs.glowscotland.org.uk/ab/campbeltowngs/2019/08/30/bulletin-02-09-19/</a:t>
            </a:r>
            <a:r>
              <a:rPr lang="en-GB">
                <a:solidFill>
                  <a:srgbClr val="0000FF"/>
                </a:solidFill>
              </a:rPr>
              <a:t> </a:t>
            </a:r>
            <a:endParaRPr>
              <a:solidFill>
                <a:srgbClr val="0000FF"/>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GB" sz="1500">
                <a:solidFill>
                  <a:schemeClr val="dk1"/>
                </a:solidFill>
              </a:rPr>
              <a:t>Music Lesson Rota: </a:t>
            </a:r>
            <a:r>
              <a:rPr lang="en-GB" u="sng">
                <a:solidFill>
                  <a:srgbClr val="0000FF"/>
                </a:solidFill>
                <a:hlinkClick r:id="rId5">
                  <a:extLst>
                    <a:ext uri="{A12FA001-AC4F-418D-AE19-62706E023703}">
                      <ahyp:hlinkClr val="tx"/>
                    </a:ext>
                  </a:extLst>
                </a:hlinkClick>
              </a:rPr>
              <a:t>https://blogs.glowscotland.org.uk/ab/campbeltowngs/2019/08/30/music-tuition-week-beginning-02-09-19/</a:t>
            </a:r>
            <a:r>
              <a:rPr lang="en-GB">
                <a:solidFill>
                  <a:srgbClr val="0000FF"/>
                </a:solidFill>
              </a:rPr>
              <a:t> </a:t>
            </a:r>
            <a:endParaRPr>
              <a:solidFill>
                <a:srgbClr val="0000FF"/>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GB" sz="1500">
                <a:solidFill>
                  <a:schemeClr val="dk1"/>
                </a:solidFill>
              </a:rPr>
              <a:t>Lunch Menu:</a:t>
            </a:r>
            <a:r>
              <a:rPr lang="en-GB">
                <a:solidFill>
                  <a:schemeClr val="dk1"/>
                </a:solidFill>
              </a:rPr>
              <a:t>  </a:t>
            </a:r>
            <a:r>
              <a:rPr lang="en-GB" u="sng">
                <a:solidFill>
                  <a:srgbClr val="0000FF"/>
                </a:solidFill>
                <a:hlinkClick r:id="rId6">
                  <a:extLst>
                    <a:ext uri="{A12FA001-AC4F-418D-AE19-62706E023703}">
                      <ahyp:hlinkClr val="tx"/>
                    </a:ext>
                  </a:extLst>
                </a:hlinkClick>
              </a:rPr>
              <a:t>https://blogs.glowscotland.org.uk/ab/campbeltowngs/2019/08/30/lunch-menu-02-09-19/</a:t>
            </a:r>
            <a:r>
              <a:rPr lang="en-GB">
                <a:solidFill>
                  <a:srgbClr val="0000FF"/>
                </a:solidFill>
              </a:rPr>
              <a:t> </a:t>
            </a:r>
            <a:endParaRPr>
              <a:solidFill>
                <a:srgbClr val="0000FF"/>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GB" sz="1500">
                <a:solidFill>
                  <a:schemeClr val="dk1"/>
                </a:solidFill>
              </a:rPr>
              <a:t>General School Information:</a:t>
            </a:r>
            <a:endParaRPr b="1" sz="1500">
              <a:solidFill>
                <a:schemeClr val="dk1"/>
              </a:solidFill>
            </a:endParaRPr>
          </a:p>
          <a:p>
            <a:pPr indent="0" lvl="0" marL="0" rtl="0" algn="l">
              <a:spcBef>
                <a:spcPts val="0"/>
              </a:spcBef>
              <a:spcAft>
                <a:spcPts val="0"/>
              </a:spcAft>
              <a:buNone/>
            </a:pPr>
            <a:r>
              <a:rPr lang="en-GB" u="sng">
                <a:solidFill>
                  <a:srgbClr val="0000FF"/>
                </a:solidFill>
                <a:hlinkClick r:id="rId7">
                  <a:extLst>
                    <a:ext uri="{A12FA001-AC4F-418D-AE19-62706E023703}">
                      <ahyp:hlinkClr val="tx"/>
                    </a:ext>
                  </a:extLst>
                </a:hlinkClick>
              </a:rPr>
              <a:t>https://blogs.glowscotland.org.uk/ab/campbeltowngs/2019/08/30/school-clubs-aug-oct-2019/</a:t>
            </a:r>
            <a:r>
              <a:rPr lang="en-GB">
                <a:solidFill>
                  <a:srgbClr val="0000FF"/>
                </a:solidFill>
              </a:rPr>
              <a:t> </a:t>
            </a:r>
            <a:endParaRPr>
              <a:solidFill>
                <a:srgbClr val="0000FF"/>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GB" sz="1900">
                <a:solidFill>
                  <a:schemeClr val="dk1"/>
                </a:solidFill>
              </a:rPr>
              <a:t>School clubs:</a:t>
            </a:r>
            <a:endParaRPr b="1" sz="1900">
              <a:solidFill>
                <a:schemeClr val="dk1"/>
              </a:solidFill>
            </a:endParaRPr>
          </a:p>
          <a:p>
            <a:pPr indent="0" lvl="0" marL="0" rtl="0" algn="l">
              <a:spcBef>
                <a:spcPts val="0"/>
              </a:spcBef>
              <a:spcAft>
                <a:spcPts val="0"/>
              </a:spcAft>
              <a:buNone/>
            </a:pPr>
            <a:r>
              <a:rPr lang="en-GB" u="sng">
                <a:solidFill>
                  <a:srgbClr val="0000FF"/>
                </a:solidFill>
                <a:hlinkClick r:id="rId8">
                  <a:extLst>
                    <a:ext uri="{A12FA001-AC4F-418D-AE19-62706E023703}">
                      <ahyp:hlinkClr val="tx"/>
                    </a:ext>
                  </a:extLst>
                </a:hlinkClick>
              </a:rPr>
              <a:t>https://blogs.glowscotland.org.uk/ab/campbeltowngs/2020/11/05/cgs-school-clubs-2020-21/</a:t>
            </a:r>
            <a:r>
              <a:rPr lang="en-GB">
                <a:solidFill>
                  <a:srgbClr val="0000FF"/>
                </a:solidFill>
              </a:rPr>
              <a:t> </a:t>
            </a:r>
            <a:endParaRPr/>
          </a:p>
        </p:txBody>
      </p:sp>
      <p:sp>
        <p:nvSpPr>
          <p:cNvPr id="165" name="Google Shape;165;p28"/>
          <p:cNvSpPr/>
          <p:nvPr/>
        </p:nvSpPr>
        <p:spPr>
          <a:xfrm>
            <a:off x="1970350" y="4178923"/>
            <a:ext cx="4831716" cy="753226"/>
          </a:xfrm>
          <a:prstGeom prst="rect">
            <a:avLst/>
          </a:prstGeom>
        </p:spPr>
        <p:txBody>
          <a:bodyPr>
            <a:prstTxWarp prst="textPlain"/>
          </a:bodyPr>
          <a:lstStyle/>
          <a:p>
            <a:pPr lvl="0" algn="ctr"/>
            <a:r>
              <a:rPr b="0" i="0">
                <a:ln cap="flat" cmpd="sng" w="9525">
                  <a:solidFill>
                    <a:srgbClr val="990000"/>
                  </a:solidFill>
                  <a:prstDash val="solid"/>
                  <a:round/>
                  <a:headEnd len="sm" w="sm" type="none"/>
                  <a:tailEnd len="sm" w="sm" type="none"/>
                </a:ln>
                <a:solidFill>
                  <a:srgbClr val="0B5394"/>
                </a:solidFill>
                <a:latin typeface="Baloo Chettan"/>
              </a:rPr>
              <a:t>are all available on the</a:t>
            </a:r>
            <a:br>
              <a:rPr b="0" i="0">
                <a:ln cap="flat" cmpd="sng" w="9525">
                  <a:solidFill>
                    <a:srgbClr val="990000"/>
                  </a:solidFill>
                  <a:prstDash val="solid"/>
                  <a:round/>
                  <a:headEnd len="sm" w="sm" type="none"/>
                  <a:tailEnd len="sm" w="sm" type="none"/>
                </a:ln>
                <a:solidFill>
                  <a:srgbClr val="0B5394"/>
                </a:solidFill>
                <a:latin typeface="Baloo Chettan"/>
              </a:rPr>
            </a:br>
            <a:r>
              <a:rPr b="0" i="0">
                <a:ln cap="flat" cmpd="sng" w="9525">
                  <a:solidFill>
                    <a:srgbClr val="990000"/>
                  </a:solidFill>
                  <a:prstDash val="solid"/>
                  <a:round/>
                  <a:headEnd len="sm" w="sm" type="none"/>
                  <a:tailEnd len="sm" w="sm" type="none"/>
                </a:ln>
                <a:solidFill>
                  <a:srgbClr val="0B5394"/>
                </a:solidFill>
                <a:latin typeface="Baloo Chettan"/>
              </a:rPr>
              <a:t>school website!</a:t>
            </a:r>
          </a:p>
        </p:txBody>
      </p:sp>
      <p:sp>
        <p:nvSpPr>
          <p:cNvPr id="166" name="Google Shape;166;p28"/>
          <p:cNvSpPr/>
          <p:nvPr/>
        </p:nvSpPr>
        <p:spPr>
          <a:xfrm>
            <a:off x="933900" y="51975"/>
            <a:ext cx="7463908" cy="723502"/>
          </a:xfrm>
          <a:prstGeom prst="rect">
            <a:avLst/>
          </a:prstGeom>
        </p:spPr>
        <p:txBody>
          <a:bodyPr>
            <a:prstTxWarp prst="textPlain"/>
          </a:bodyPr>
          <a:lstStyle/>
          <a:p>
            <a:pPr lvl="0" algn="ctr"/>
            <a:r>
              <a:rPr b="0" i="0">
                <a:ln cap="flat" cmpd="sng" w="9525">
                  <a:solidFill>
                    <a:srgbClr val="9900FF"/>
                  </a:solidFill>
                  <a:prstDash val="solid"/>
                  <a:round/>
                  <a:headEnd len="sm" w="sm" type="none"/>
                  <a:tailEnd len="sm" w="sm" type="none"/>
                </a:ln>
                <a:solidFill>
                  <a:srgbClr val="0000FF"/>
                </a:solidFill>
                <a:latin typeface="Baloo Chettan"/>
              </a:rPr>
              <a:t>Stay Informed!</a:t>
            </a:r>
          </a:p>
        </p:txBody>
      </p:sp>
      <p:pic>
        <p:nvPicPr>
          <p:cNvPr id="167" name="Google Shape;167;p28"/>
          <p:cNvPicPr preferRelativeResize="0"/>
          <p:nvPr/>
        </p:nvPicPr>
        <p:blipFill>
          <a:blip r:embed="rId9">
            <a:alphaModFix/>
          </a:blip>
          <a:stretch>
            <a:fillRect/>
          </a:stretch>
        </p:blipFill>
        <p:spPr>
          <a:xfrm>
            <a:off x="8238650" y="4059038"/>
            <a:ext cx="805978" cy="993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275425" y="96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Welcome				           Prizegiving</a:t>
            </a:r>
            <a:endParaRPr/>
          </a:p>
        </p:txBody>
      </p:sp>
      <p:sp>
        <p:nvSpPr>
          <p:cNvPr id="62" name="Google Shape;62;p14"/>
          <p:cNvSpPr txBox="1"/>
          <p:nvPr>
            <p:ph idx="1" type="body"/>
          </p:nvPr>
        </p:nvSpPr>
        <p:spPr>
          <a:xfrm>
            <a:off x="50525" y="5747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300"/>
              <a:t>Welcome back!  We are delighted to welcome everyone back to Campbeltown Grammar School and excited to have our new S1 with us who have settled in very well.</a:t>
            </a:r>
            <a:endParaRPr sz="1300"/>
          </a:p>
          <a:p>
            <a:pPr indent="0" lvl="0" marL="0" rtl="0" algn="l">
              <a:spcBef>
                <a:spcPts val="1600"/>
              </a:spcBef>
              <a:spcAft>
                <a:spcPts val="0"/>
              </a:spcAft>
              <a:buNone/>
            </a:pPr>
            <a:r>
              <a:rPr lang="en-GB" sz="1300"/>
              <a:t>We have listened to parental feedback and would like to improve communication between parents and CGS so have developed this fortnightly newsletter to keep you updated. We will play around with different formats and ask for feedback.  We will continue to update our social media feeds also.  Paper </a:t>
            </a:r>
            <a:r>
              <a:rPr lang="en-GB" sz="1300"/>
              <a:t>copies</a:t>
            </a:r>
            <a:r>
              <a:rPr lang="en-GB" sz="1300"/>
              <a:t> of this are available from the School Office.</a:t>
            </a:r>
            <a:endParaRPr sz="1300"/>
          </a:p>
          <a:p>
            <a:pPr indent="0" lvl="0" marL="0" rtl="0" algn="l">
              <a:spcBef>
                <a:spcPts val="1600"/>
              </a:spcBef>
              <a:spcAft>
                <a:spcPts val="1600"/>
              </a:spcAft>
              <a:buNone/>
            </a:pPr>
            <a:r>
              <a:rPr lang="en-GB" sz="1300">
                <a:solidFill>
                  <a:schemeClr val="dk1"/>
                </a:solidFill>
              </a:rPr>
              <a:t>We will also be reminding our pupils about the mobile phone policy and continue to appreciate your support as we manage the use of mobile technology in our school.  We have linked the mobile phone policy on the following pages and outlined some of the key points.</a:t>
            </a:r>
            <a:endParaRPr sz="1500">
              <a:solidFill>
                <a:schemeClr val="dk1"/>
              </a:solidFill>
            </a:endParaRPr>
          </a:p>
        </p:txBody>
      </p:sp>
      <p:sp>
        <p:nvSpPr>
          <p:cNvPr id="63" name="Google Shape;63;p14"/>
          <p:cNvSpPr txBox="1"/>
          <p:nvPr>
            <p:ph idx="2" type="body"/>
          </p:nvPr>
        </p:nvSpPr>
        <p:spPr>
          <a:xfrm>
            <a:off x="4433425" y="637400"/>
            <a:ext cx="4634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We would like to invite all parents, carers and families to come along to celebrate the success of our young people at our annual prizegiving on </a:t>
            </a:r>
            <a:r>
              <a:rPr b="1" lang="en-GB" sz="1200"/>
              <a:t>Monday 26th August at 7pm</a:t>
            </a:r>
            <a:r>
              <a:rPr lang="en-GB" sz="1200"/>
              <a:t> in Campbeltown Grammar School.  Pupils who are receiving a prize have been notified and parents directly invited.  All are welcome.</a:t>
            </a:r>
            <a:endParaRPr sz="1200"/>
          </a:p>
          <a:p>
            <a:pPr indent="0" lvl="0" marL="0" rtl="0" algn="l">
              <a:spcBef>
                <a:spcPts val="1600"/>
              </a:spcBef>
              <a:spcAft>
                <a:spcPts val="0"/>
              </a:spcAft>
              <a:buNone/>
            </a:pPr>
            <a:r>
              <a:rPr lang="en-GB" sz="2600">
                <a:solidFill>
                  <a:schemeClr val="dk1"/>
                </a:solidFill>
              </a:rPr>
              <a:t>Parent Volunteers</a:t>
            </a:r>
            <a:endParaRPr sz="1200"/>
          </a:p>
          <a:p>
            <a:pPr indent="0" lvl="0" marL="0" rtl="0" algn="l">
              <a:spcBef>
                <a:spcPts val="1600"/>
              </a:spcBef>
              <a:spcAft>
                <a:spcPts val="0"/>
              </a:spcAft>
              <a:buNone/>
            </a:pPr>
            <a:r>
              <a:rPr lang="en-GB" sz="1200"/>
              <a:t>We are inviting parents to become volunteers within the school for a number of roles - if you are interested please get in touch.</a:t>
            </a:r>
            <a:endParaRPr sz="1200"/>
          </a:p>
          <a:p>
            <a:pPr indent="0" lvl="0" marL="0" rtl="0" algn="l">
              <a:lnSpc>
                <a:spcPct val="100000"/>
              </a:lnSpc>
              <a:spcBef>
                <a:spcPts val="1600"/>
              </a:spcBef>
              <a:spcAft>
                <a:spcPts val="0"/>
              </a:spcAft>
              <a:buNone/>
            </a:pPr>
            <a:r>
              <a:rPr lang="en-GB" sz="2800">
                <a:solidFill>
                  <a:schemeClr val="dk1"/>
                </a:solidFill>
              </a:rPr>
              <a:t>Staff Update</a:t>
            </a:r>
            <a:endParaRPr sz="2800">
              <a:solidFill>
                <a:schemeClr val="dk1"/>
              </a:solidFill>
            </a:endParaRPr>
          </a:p>
          <a:p>
            <a:pPr indent="0" lvl="0" marL="0" rtl="0" algn="l">
              <a:spcBef>
                <a:spcPts val="0"/>
              </a:spcBef>
              <a:spcAft>
                <a:spcPts val="0"/>
              </a:spcAft>
              <a:buNone/>
            </a:pPr>
            <a:r>
              <a:rPr lang="en-GB" sz="1200"/>
              <a:t>We are delighted to announce that Mrs Rhona McFarlane has been appointed as Head of Faculty in Maths and Science.  We have also appointed a temporary Music teacher, Ms Warrener, who will join us soon.  </a:t>
            </a:r>
            <a:endParaRPr sz="1200"/>
          </a:p>
          <a:p>
            <a:pPr indent="0" lvl="0" marL="0" rtl="0" algn="l">
              <a:spcBef>
                <a:spcPts val="1600"/>
              </a:spcBef>
              <a:spcAft>
                <a:spcPts val="0"/>
              </a:spcAft>
              <a:buClr>
                <a:schemeClr val="dk1"/>
              </a:buClr>
              <a:buSzPts val="1100"/>
              <a:buFont typeface="Arial"/>
              <a:buNone/>
            </a:pPr>
            <a:r>
              <a:rPr lang="en-GB" sz="1200"/>
              <a:t>We wish Mrs Anderson all the best on her maternity leave!</a:t>
            </a:r>
            <a:endParaRPr sz="2800">
              <a:solidFill>
                <a:schemeClr val="dk1"/>
              </a:solidFill>
            </a:endParaRPr>
          </a:p>
          <a:p>
            <a:pPr indent="0" lvl="0" marL="0" rtl="0" algn="l">
              <a:spcBef>
                <a:spcPts val="1600"/>
              </a:spcBef>
              <a:spcAft>
                <a:spcPts val="1600"/>
              </a:spcAft>
              <a:buNone/>
            </a:pPr>
            <a:r>
              <a:t/>
            </a:r>
            <a:endParaRPr sz="1200"/>
          </a:p>
        </p:txBody>
      </p:sp>
      <p:pic>
        <p:nvPicPr>
          <p:cNvPr id="64" name="Google Shape;64;p14" title="Ficheiro:Wimbledon Trophy (Wimbledon - Gentlemen's single).svg ..."/>
          <p:cNvPicPr preferRelativeResize="0"/>
          <p:nvPr/>
        </p:nvPicPr>
        <p:blipFill>
          <a:blip r:embed="rId3">
            <a:alphaModFix/>
          </a:blip>
          <a:stretch>
            <a:fillRect/>
          </a:stretch>
        </p:blipFill>
        <p:spPr>
          <a:xfrm>
            <a:off x="6825075" y="57738"/>
            <a:ext cx="661625" cy="650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68" name="Shape 68"/>
        <p:cNvGrpSpPr/>
        <p:nvPr/>
      </p:nvGrpSpPr>
      <p:grpSpPr>
        <a:xfrm>
          <a:off x="0" y="0"/>
          <a:ext cx="0" cy="0"/>
          <a:chOff x="0" y="0"/>
          <a:chExt cx="0" cy="0"/>
        </a:xfrm>
      </p:grpSpPr>
      <p:sp>
        <p:nvSpPr>
          <p:cNvPr id="69" name="Google Shape;69;p15"/>
          <p:cNvSpPr/>
          <p:nvPr/>
        </p:nvSpPr>
        <p:spPr>
          <a:xfrm>
            <a:off x="3752150" y="95625"/>
            <a:ext cx="4927182" cy="1361303"/>
          </a:xfrm>
          <a:prstGeom prst="rect">
            <a:avLst/>
          </a:prstGeom>
        </p:spPr>
        <p:txBody>
          <a:bodyPr>
            <a:prstTxWarp prst="textPlain"/>
          </a:bodyPr>
          <a:lstStyle/>
          <a:p>
            <a:pPr lvl="0" algn="ctr"/>
            <a:r>
              <a:rPr b="0" i="0">
                <a:ln cap="flat" cmpd="sng" w="19050">
                  <a:solidFill>
                    <a:srgbClr val="F1C232"/>
                  </a:solidFill>
                  <a:prstDash val="solid"/>
                  <a:round/>
                  <a:headEnd len="sm" w="sm" type="none"/>
                  <a:tailEnd len="sm" w="sm" type="none"/>
                </a:ln>
                <a:solidFill>
                  <a:srgbClr val="060374"/>
                </a:solidFill>
                <a:latin typeface="Carter One"/>
              </a:rPr>
              <a:t>School Captains &amp;</a:t>
            </a:r>
            <a:br>
              <a:rPr b="0" i="0">
                <a:ln cap="flat" cmpd="sng" w="19050">
                  <a:solidFill>
                    <a:srgbClr val="F1C232"/>
                  </a:solidFill>
                  <a:prstDash val="solid"/>
                  <a:round/>
                  <a:headEnd len="sm" w="sm" type="none"/>
                  <a:tailEnd len="sm" w="sm" type="none"/>
                </a:ln>
                <a:solidFill>
                  <a:srgbClr val="060374"/>
                </a:solidFill>
                <a:latin typeface="Carter One"/>
              </a:rPr>
            </a:br>
            <a:r>
              <a:rPr b="0" i="0">
                <a:ln cap="flat" cmpd="sng" w="19050">
                  <a:solidFill>
                    <a:srgbClr val="F1C232"/>
                  </a:solidFill>
                  <a:prstDash val="solid"/>
                  <a:round/>
                  <a:headEnd len="sm" w="sm" type="none"/>
                  <a:tailEnd len="sm" w="sm" type="none"/>
                </a:ln>
                <a:solidFill>
                  <a:srgbClr val="060374"/>
                </a:solidFill>
                <a:latin typeface="Carter One"/>
              </a:rPr>
              <a:t>House Captains</a:t>
            </a:r>
            <a:br>
              <a:rPr b="0" i="0">
                <a:ln cap="flat" cmpd="sng" w="19050">
                  <a:solidFill>
                    <a:srgbClr val="F1C232"/>
                  </a:solidFill>
                  <a:prstDash val="solid"/>
                  <a:round/>
                  <a:headEnd len="sm" w="sm" type="none"/>
                  <a:tailEnd len="sm" w="sm" type="none"/>
                </a:ln>
                <a:solidFill>
                  <a:srgbClr val="060374"/>
                </a:solidFill>
                <a:latin typeface="Carter One"/>
              </a:rPr>
            </a:br>
            <a:r>
              <a:rPr b="0" i="0">
                <a:ln cap="flat" cmpd="sng" w="19050">
                  <a:solidFill>
                    <a:srgbClr val="F1C232"/>
                  </a:solidFill>
                  <a:prstDash val="solid"/>
                  <a:round/>
                  <a:headEnd len="sm" w="sm" type="none"/>
                  <a:tailEnd len="sm" w="sm" type="none"/>
                </a:ln>
                <a:solidFill>
                  <a:srgbClr val="060374"/>
                </a:solidFill>
                <a:latin typeface="Carter One"/>
              </a:rPr>
              <a:t>2024-25</a:t>
            </a:r>
          </a:p>
        </p:txBody>
      </p:sp>
      <p:sp>
        <p:nvSpPr>
          <p:cNvPr id="70" name="Google Shape;70;p15"/>
          <p:cNvSpPr txBox="1"/>
          <p:nvPr/>
        </p:nvSpPr>
        <p:spPr>
          <a:xfrm>
            <a:off x="3562000" y="1456925"/>
            <a:ext cx="5582100" cy="407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GB" sz="1300">
                <a:solidFill>
                  <a:srgbClr val="060374"/>
                </a:solidFill>
                <a:latin typeface="Comfortaa Medium"/>
                <a:ea typeface="Comfortaa Medium"/>
                <a:cs typeface="Comfortaa Medium"/>
                <a:sym typeface="Comfortaa Medium"/>
              </a:rPr>
              <a:t>We are delighted to announce our new House Captains for 2024-25.</a:t>
            </a:r>
            <a:endParaRPr sz="1300">
              <a:solidFill>
                <a:srgbClr val="060374"/>
              </a:solidFill>
              <a:latin typeface="Comfortaa Medium"/>
              <a:ea typeface="Comfortaa Medium"/>
              <a:cs typeface="Comfortaa Medium"/>
              <a:sym typeface="Comfortaa Medium"/>
            </a:endParaRPr>
          </a:p>
          <a:p>
            <a:pPr indent="0" lvl="0" marL="0" rtl="0" algn="l">
              <a:lnSpc>
                <a:spcPct val="115000"/>
              </a:lnSpc>
              <a:spcBef>
                <a:spcPts val="1200"/>
              </a:spcBef>
              <a:spcAft>
                <a:spcPts val="0"/>
              </a:spcAft>
              <a:buNone/>
            </a:pPr>
            <a:r>
              <a:rPr lang="en-GB" sz="1300">
                <a:solidFill>
                  <a:srgbClr val="060374"/>
                </a:solidFill>
                <a:latin typeface="Comfortaa Medium"/>
                <a:ea typeface="Comfortaa Medium"/>
                <a:cs typeface="Comfortaa Medium"/>
                <a:sym typeface="Comfortaa Medium"/>
              </a:rPr>
              <a:t>House Captains:</a:t>
            </a:r>
            <a:endParaRPr sz="1300">
              <a:solidFill>
                <a:srgbClr val="060374"/>
              </a:solidFill>
              <a:latin typeface="Comfortaa Medium"/>
              <a:ea typeface="Comfortaa Medium"/>
              <a:cs typeface="Comfortaa Medium"/>
              <a:sym typeface="Comfortaa Medium"/>
            </a:endParaRPr>
          </a:p>
          <a:p>
            <a:pPr indent="0" lvl="0" marL="0" rtl="0" algn="l">
              <a:lnSpc>
                <a:spcPct val="115000"/>
              </a:lnSpc>
              <a:spcBef>
                <a:spcPts val="1200"/>
              </a:spcBef>
              <a:spcAft>
                <a:spcPts val="0"/>
              </a:spcAft>
              <a:buNone/>
            </a:pPr>
            <a:r>
              <a:rPr lang="en-GB" sz="1300">
                <a:solidFill>
                  <a:srgbClr val="060374"/>
                </a:solidFill>
                <a:latin typeface="Comfortaa Medium"/>
                <a:ea typeface="Comfortaa Medium"/>
                <a:cs typeface="Comfortaa Medium"/>
                <a:sym typeface="Comfortaa Medium"/>
              </a:rPr>
              <a:t>Bengullion: Ivana Mati and Cara McFadzean</a:t>
            </a:r>
            <a:endParaRPr sz="1300">
              <a:solidFill>
                <a:srgbClr val="060374"/>
              </a:solidFill>
              <a:latin typeface="Comfortaa Medium"/>
              <a:ea typeface="Comfortaa Medium"/>
              <a:cs typeface="Comfortaa Medium"/>
              <a:sym typeface="Comfortaa Medium"/>
            </a:endParaRPr>
          </a:p>
          <a:p>
            <a:pPr indent="0" lvl="0" marL="0" rtl="0" algn="l">
              <a:lnSpc>
                <a:spcPct val="115000"/>
              </a:lnSpc>
              <a:spcBef>
                <a:spcPts val="1200"/>
              </a:spcBef>
              <a:spcAft>
                <a:spcPts val="0"/>
              </a:spcAft>
              <a:buNone/>
            </a:pPr>
            <a:r>
              <a:rPr lang="en-GB" sz="1300">
                <a:solidFill>
                  <a:srgbClr val="060374"/>
                </a:solidFill>
                <a:latin typeface="Comfortaa Medium"/>
                <a:ea typeface="Comfortaa Medium"/>
                <a:cs typeface="Comfortaa Medium"/>
                <a:sym typeface="Comfortaa Medium"/>
              </a:rPr>
              <a:t>Kilbrannan: Emily McMurchy and Niamh Quinn</a:t>
            </a:r>
            <a:endParaRPr sz="1300">
              <a:solidFill>
                <a:srgbClr val="060374"/>
              </a:solidFill>
              <a:latin typeface="Comfortaa Medium"/>
              <a:ea typeface="Comfortaa Medium"/>
              <a:cs typeface="Comfortaa Medium"/>
              <a:sym typeface="Comfortaa Medium"/>
            </a:endParaRPr>
          </a:p>
          <a:p>
            <a:pPr indent="0" lvl="0" marL="0" rtl="0" algn="l">
              <a:lnSpc>
                <a:spcPct val="115000"/>
              </a:lnSpc>
              <a:spcBef>
                <a:spcPts val="1200"/>
              </a:spcBef>
              <a:spcAft>
                <a:spcPts val="0"/>
              </a:spcAft>
              <a:buNone/>
            </a:pPr>
            <a:r>
              <a:rPr lang="en-GB" sz="1300">
                <a:solidFill>
                  <a:srgbClr val="060374"/>
                </a:solidFill>
                <a:latin typeface="Comfortaa Medium"/>
                <a:ea typeface="Comfortaa Medium"/>
                <a:cs typeface="Comfortaa Medium"/>
                <a:sym typeface="Comfortaa Medium"/>
              </a:rPr>
              <a:t>Knockscalbert: Gregor Craig and Ciara Wallace</a:t>
            </a:r>
            <a:br>
              <a:rPr lang="en-GB">
                <a:solidFill>
                  <a:srgbClr val="060374"/>
                </a:solidFill>
                <a:latin typeface="Comfortaa Medium"/>
                <a:ea typeface="Comfortaa Medium"/>
                <a:cs typeface="Comfortaa Medium"/>
                <a:sym typeface="Comfortaa Medium"/>
              </a:rPr>
            </a:br>
            <a:r>
              <a:rPr lang="en-GB" sz="900">
                <a:solidFill>
                  <a:srgbClr val="060374"/>
                </a:solidFill>
                <a:latin typeface="Comfortaa Medium"/>
                <a:ea typeface="Comfortaa Medium"/>
                <a:cs typeface="Comfortaa Medium"/>
                <a:sym typeface="Comfortaa Medium"/>
              </a:rPr>
              <a:t>Photos to follow in next update</a:t>
            </a:r>
            <a:endParaRPr sz="900">
              <a:solidFill>
                <a:srgbClr val="060374"/>
              </a:solidFill>
              <a:latin typeface="Comfortaa Medium"/>
              <a:ea typeface="Comfortaa Medium"/>
              <a:cs typeface="Comfortaa Medium"/>
              <a:sym typeface="Comfortaa Medium"/>
            </a:endParaRPr>
          </a:p>
          <a:p>
            <a:pPr indent="0" lvl="0" marL="0" rtl="0" algn="l">
              <a:lnSpc>
                <a:spcPct val="115000"/>
              </a:lnSpc>
              <a:spcBef>
                <a:spcPts val="1200"/>
              </a:spcBef>
              <a:spcAft>
                <a:spcPts val="0"/>
              </a:spcAft>
              <a:buNone/>
            </a:pPr>
            <a:r>
              <a:rPr lang="en-GB" sz="1200">
                <a:solidFill>
                  <a:srgbClr val="060374"/>
                </a:solidFill>
                <a:latin typeface="Comfortaa Medium"/>
                <a:ea typeface="Comfortaa Medium"/>
                <a:cs typeface="Comfortaa Medium"/>
                <a:sym typeface="Comfortaa Medium"/>
              </a:rPr>
              <a:t>And as a reminder, our School Captains are:</a:t>
            </a:r>
            <a:endParaRPr sz="1200">
              <a:solidFill>
                <a:srgbClr val="060374"/>
              </a:solidFill>
              <a:latin typeface="Comfortaa Medium"/>
              <a:ea typeface="Comfortaa Medium"/>
              <a:cs typeface="Comfortaa Medium"/>
              <a:sym typeface="Comfortaa Medium"/>
            </a:endParaRPr>
          </a:p>
          <a:p>
            <a:pPr indent="0" lvl="0" marL="0" rtl="0" algn="l">
              <a:lnSpc>
                <a:spcPct val="115000"/>
              </a:lnSpc>
              <a:spcBef>
                <a:spcPts val="1200"/>
              </a:spcBef>
              <a:spcAft>
                <a:spcPts val="0"/>
              </a:spcAft>
              <a:buClr>
                <a:schemeClr val="dk1"/>
              </a:buClr>
              <a:buSzPts val="1100"/>
              <a:buFont typeface="Arial"/>
              <a:buNone/>
            </a:pPr>
            <a:r>
              <a:rPr lang="en-GB" sz="1300">
                <a:solidFill>
                  <a:srgbClr val="060374"/>
                </a:solidFill>
                <a:latin typeface="Comfortaa Medium"/>
                <a:ea typeface="Comfortaa Medium"/>
                <a:cs typeface="Comfortaa Medium"/>
                <a:sym typeface="Comfortaa Medium"/>
              </a:rPr>
              <a:t>School Captains:  Aidan Brodie and Jack Ralston</a:t>
            </a:r>
            <a:endParaRPr sz="1300">
              <a:solidFill>
                <a:srgbClr val="060374"/>
              </a:solidFill>
              <a:latin typeface="Comfortaa Medium"/>
              <a:ea typeface="Comfortaa Medium"/>
              <a:cs typeface="Comfortaa Medium"/>
              <a:sym typeface="Comfortaa Medium"/>
            </a:endParaRPr>
          </a:p>
          <a:p>
            <a:pPr indent="0" lvl="0" marL="0" rtl="0" algn="l">
              <a:lnSpc>
                <a:spcPct val="115000"/>
              </a:lnSpc>
              <a:spcBef>
                <a:spcPts val="1200"/>
              </a:spcBef>
              <a:spcAft>
                <a:spcPts val="0"/>
              </a:spcAft>
              <a:buClr>
                <a:schemeClr val="dk1"/>
              </a:buClr>
              <a:buSzPts val="1100"/>
              <a:buFont typeface="Arial"/>
              <a:buNone/>
            </a:pPr>
            <a:r>
              <a:rPr lang="en-GB" sz="1300">
                <a:solidFill>
                  <a:srgbClr val="060374"/>
                </a:solidFill>
                <a:latin typeface="Comfortaa Medium"/>
                <a:ea typeface="Comfortaa Medium"/>
                <a:cs typeface="Comfortaa Medium"/>
                <a:sym typeface="Comfortaa Medium"/>
              </a:rPr>
              <a:t>Vice Captains:  Evie Judge, Alice McKendrick and Mia MacLaren</a:t>
            </a:r>
            <a:endParaRPr sz="800">
              <a:solidFill>
                <a:srgbClr val="060374"/>
              </a:solidFill>
              <a:latin typeface="Comfortaa Medium"/>
              <a:ea typeface="Comfortaa Medium"/>
              <a:cs typeface="Comfortaa Medium"/>
              <a:sym typeface="Comfortaa Medium"/>
            </a:endParaRPr>
          </a:p>
          <a:p>
            <a:pPr indent="0" lvl="0" marL="0" rtl="0" algn="l">
              <a:lnSpc>
                <a:spcPct val="115000"/>
              </a:lnSpc>
              <a:spcBef>
                <a:spcPts val="1200"/>
              </a:spcBef>
              <a:spcAft>
                <a:spcPts val="1200"/>
              </a:spcAft>
              <a:buNone/>
            </a:pPr>
            <a:r>
              <a:t/>
            </a:r>
            <a:endParaRPr>
              <a:solidFill>
                <a:srgbClr val="060374"/>
              </a:solidFill>
              <a:latin typeface="Comfortaa Medium"/>
              <a:ea typeface="Comfortaa Medium"/>
              <a:cs typeface="Comfortaa Medium"/>
              <a:sym typeface="Comfortaa Medium"/>
            </a:endParaRPr>
          </a:p>
        </p:txBody>
      </p:sp>
      <p:pic>
        <p:nvPicPr>
          <p:cNvPr id="71" name="Google Shape;71;p15"/>
          <p:cNvPicPr preferRelativeResize="0"/>
          <p:nvPr/>
        </p:nvPicPr>
        <p:blipFill>
          <a:blip r:embed="rId3">
            <a:alphaModFix/>
          </a:blip>
          <a:stretch>
            <a:fillRect/>
          </a:stretch>
        </p:blipFill>
        <p:spPr>
          <a:xfrm>
            <a:off x="555950" y="170150"/>
            <a:ext cx="2971276" cy="4438477"/>
          </a:xfrm>
          <a:prstGeom prst="rect">
            <a:avLst/>
          </a:prstGeom>
          <a:noFill/>
          <a:ln>
            <a:noFill/>
          </a:ln>
        </p:spPr>
      </p:pic>
      <p:sp>
        <p:nvSpPr>
          <p:cNvPr id="72" name="Google Shape;72;p15"/>
          <p:cNvSpPr txBox="1"/>
          <p:nvPr/>
        </p:nvSpPr>
        <p:spPr>
          <a:xfrm>
            <a:off x="316300" y="4658275"/>
            <a:ext cx="32973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060374"/>
                </a:solidFill>
                <a:latin typeface="Comfortaa Medium"/>
                <a:ea typeface="Comfortaa Medium"/>
                <a:cs typeface="Comfortaa Medium"/>
                <a:sym typeface="Comfortaa Medium"/>
              </a:rPr>
              <a:t>L-R: Alice, Jack, Aidan and Mia.  </a:t>
            </a:r>
            <a:endParaRPr sz="1200">
              <a:solidFill>
                <a:srgbClr val="060374"/>
              </a:solidFill>
              <a:latin typeface="Comfortaa Medium"/>
              <a:ea typeface="Comfortaa Medium"/>
              <a:cs typeface="Comfortaa Medium"/>
              <a:sym typeface="Comfortaa Medium"/>
            </a:endParaRPr>
          </a:p>
          <a:p>
            <a:pPr indent="0" lvl="0" marL="0" rtl="0" algn="l">
              <a:spcBef>
                <a:spcPts val="0"/>
              </a:spcBef>
              <a:spcAft>
                <a:spcPts val="0"/>
              </a:spcAft>
              <a:buNone/>
            </a:pPr>
            <a:r>
              <a:rPr lang="en-GB" sz="1200">
                <a:solidFill>
                  <a:srgbClr val="060374"/>
                </a:solidFill>
                <a:latin typeface="Comfortaa Medium"/>
                <a:ea typeface="Comfortaa Medium"/>
                <a:cs typeface="Comfortaa Medium"/>
                <a:sym typeface="Comfortaa Medium"/>
              </a:rPr>
              <a:t>Not available for a picture, Evie.</a:t>
            </a:r>
            <a:endParaRPr sz="1200">
              <a:solidFill>
                <a:srgbClr val="060374"/>
              </a:solidFill>
              <a:latin typeface="Comfortaa Medium"/>
              <a:ea typeface="Comfortaa Medium"/>
              <a:cs typeface="Comfortaa Medium"/>
              <a:sym typeface="Comfortaa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0" y="65875"/>
            <a:ext cx="7377901" cy="5077625"/>
          </a:xfrm>
          <a:prstGeom prst="rect">
            <a:avLst/>
          </a:prstGeom>
          <a:noFill/>
          <a:ln>
            <a:noFill/>
          </a:ln>
        </p:spPr>
      </p:pic>
      <p:sp>
        <p:nvSpPr>
          <p:cNvPr id="78" name="Google Shape;78;p16"/>
          <p:cNvSpPr txBox="1"/>
          <p:nvPr/>
        </p:nvSpPr>
        <p:spPr>
          <a:xfrm>
            <a:off x="7486725" y="166850"/>
            <a:ext cx="1335000" cy="460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GB" sz="1300">
                <a:solidFill>
                  <a:schemeClr val="dk2"/>
                </a:solidFill>
              </a:rPr>
              <a:t>In this fortnight’s update you can see a summary of our updated anti-bullying strategy and will look forward to hearing your views over the coming months.  We want to work with parents, carers, families and our young people. </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nvSpPr>
        <p:spPr>
          <a:xfrm>
            <a:off x="304800" y="304800"/>
            <a:ext cx="8121900" cy="47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1"/>
              </a:solidFill>
              <a:latin typeface="Verdana"/>
              <a:ea typeface="Verdana"/>
              <a:cs typeface="Verdana"/>
              <a:sym typeface="Verdana"/>
            </a:endParaRPr>
          </a:p>
        </p:txBody>
      </p:sp>
      <p:pic>
        <p:nvPicPr>
          <p:cNvPr id="84" name="Google Shape;84;p1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85" name="Google Shape;85;p17"/>
          <p:cNvPicPr preferRelativeResize="0"/>
          <p:nvPr/>
        </p:nvPicPr>
        <p:blipFill>
          <a:blip r:embed="rId4">
            <a:alphaModFix/>
          </a:blip>
          <a:stretch>
            <a:fillRect/>
          </a:stretch>
        </p:blipFill>
        <p:spPr>
          <a:xfrm>
            <a:off x="7892299" y="124724"/>
            <a:ext cx="1138650" cy="1344825"/>
          </a:xfrm>
          <a:prstGeom prst="rect">
            <a:avLst/>
          </a:prstGeom>
          <a:noFill/>
          <a:ln>
            <a:noFill/>
          </a:ln>
        </p:spPr>
      </p:pic>
      <p:sp>
        <p:nvSpPr>
          <p:cNvPr id="86" name="Google Shape;86;p17"/>
          <p:cNvSpPr/>
          <p:nvPr/>
        </p:nvSpPr>
        <p:spPr>
          <a:xfrm>
            <a:off x="150725" y="124725"/>
            <a:ext cx="7488114" cy="46162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Lexend"/>
              </a:rPr>
              <a:t>Use of Mobile Phones in School</a:t>
            </a:r>
          </a:p>
        </p:txBody>
      </p:sp>
      <p:sp>
        <p:nvSpPr>
          <p:cNvPr id="87" name="Google Shape;87;p17"/>
          <p:cNvSpPr txBox="1"/>
          <p:nvPr/>
        </p:nvSpPr>
        <p:spPr>
          <a:xfrm>
            <a:off x="0" y="689250"/>
            <a:ext cx="78924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800" u="sng">
                <a:solidFill>
                  <a:schemeClr val="hlink"/>
                </a:solidFill>
                <a:latin typeface="Calibri"/>
                <a:ea typeface="Calibri"/>
                <a:cs typeface="Calibri"/>
                <a:sym typeface="Calibri"/>
                <a:hlinkClick r:id="rId5"/>
              </a:rPr>
              <a:t>https://blogs.glowscotland.org.uk/ab/campbeltowngs/school-policies/mobile-technology/</a:t>
            </a:r>
            <a:endParaRPr sz="1800" u="sng">
              <a:solidFill>
                <a:schemeClr val="hlink"/>
              </a:solidFill>
              <a:latin typeface="Calibri"/>
              <a:ea typeface="Calibri"/>
              <a:cs typeface="Calibri"/>
              <a:sym typeface="Calibri"/>
            </a:endParaRPr>
          </a:p>
        </p:txBody>
      </p:sp>
      <p:sp>
        <p:nvSpPr>
          <p:cNvPr id="88" name="Google Shape;88;p17"/>
          <p:cNvSpPr txBox="1"/>
          <p:nvPr/>
        </p:nvSpPr>
        <p:spPr>
          <a:xfrm>
            <a:off x="56550" y="1469550"/>
            <a:ext cx="9030900" cy="36480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Mobile phones are allowed to be used </a:t>
            </a:r>
            <a:r>
              <a:rPr b="1" lang="en-GB" sz="1800" u="sng">
                <a:solidFill>
                  <a:schemeClr val="dk1"/>
                </a:solidFill>
                <a:latin typeface="Calibri"/>
                <a:ea typeface="Calibri"/>
                <a:cs typeface="Calibri"/>
                <a:sym typeface="Calibri"/>
              </a:rPr>
              <a:t>responsibly</a:t>
            </a:r>
            <a:r>
              <a:rPr lang="en-GB" sz="1800">
                <a:solidFill>
                  <a:schemeClr val="dk1"/>
                </a:solidFill>
                <a:latin typeface="Calibri"/>
                <a:ea typeface="Calibri"/>
                <a:cs typeface="Calibri"/>
                <a:sym typeface="Calibri"/>
              </a:rPr>
              <a:t>, during break times and lunch times only.</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Mobile phones are not allowed to be used when travelling to and from classes.</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Mobile phones </a:t>
            </a:r>
            <a:r>
              <a:rPr b="1" lang="en-GB" sz="1800">
                <a:solidFill>
                  <a:schemeClr val="dk1"/>
                </a:solidFill>
                <a:latin typeface="Calibri"/>
                <a:ea typeface="Calibri"/>
                <a:cs typeface="Calibri"/>
                <a:sym typeface="Calibri"/>
              </a:rPr>
              <a:t>must</a:t>
            </a:r>
            <a:r>
              <a:rPr lang="en-GB" sz="1800">
                <a:solidFill>
                  <a:schemeClr val="dk1"/>
                </a:solidFill>
                <a:latin typeface="Calibri"/>
                <a:ea typeface="Calibri"/>
                <a:cs typeface="Calibri"/>
                <a:sym typeface="Calibri"/>
              </a:rPr>
              <a:t> be switched off and out of sight in class unless permission has been given by a member of staff.</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Mobile phones are not to be brought out in class for any purpose unless permission has been given by a member of staff.</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Mobile phones should not be used in the school or its grounds to take a photograph, audio recording or video of a fellow pupil or member of staff unless permission has been given by a member of staff.</a:t>
            </a:r>
            <a:endParaRPr sz="18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nvSpPr>
        <p:spPr>
          <a:xfrm>
            <a:off x="304800" y="304800"/>
            <a:ext cx="8121900" cy="47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1"/>
              </a:solidFill>
              <a:latin typeface="Verdana"/>
              <a:ea typeface="Verdana"/>
              <a:cs typeface="Verdana"/>
              <a:sym typeface="Verdana"/>
            </a:endParaRPr>
          </a:p>
        </p:txBody>
      </p:sp>
      <p:pic>
        <p:nvPicPr>
          <p:cNvPr id="94" name="Google Shape;94;p1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5" name="Google Shape;95;p18"/>
          <p:cNvPicPr preferRelativeResize="0"/>
          <p:nvPr/>
        </p:nvPicPr>
        <p:blipFill>
          <a:blip r:embed="rId4">
            <a:alphaModFix/>
          </a:blip>
          <a:stretch>
            <a:fillRect/>
          </a:stretch>
        </p:blipFill>
        <p:spPr>
          <a:xfrm>
            <a:off x="7892299" y="124724"/>
            <a:ext cx="1138650" cy="1344825"/>
          </a:xfrm>
          <a:prstGeom prst="rect">
            <a:avLst/>
          </a:prstGeom>
          <a:noFill/>
          <a:ln>
            <a:noFill/>
          </a:ln>
        </p:spPr>
      </p:pic>
      <p:sp>
        <p:nvSpPr>
          <p:cNvPr id="96" name="Google Shape;96;p18"/>
          <p:cNvSpPr/>
          <p:nvPr/>
        </p:nvSpPr>
        <p:spPr>
          <a:xfrm>
            <a:off x="150725" y="124725"/>
            <a:ext cx="7488114" cy="46162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Lexend"/>
              </a:rPr>
              <a:t>Use of Mobile Phones in School</a:t>
            </a:r>
          </a:p>
        </p:txBody>
      </p:sp>
      <p:sp>
        <p:nvSpPr>
          <p:cNvPr id="97" name="Google Shape;97;p18"/>
          <p:cNvSpPr txBox="1"/>
          <p:nvPr/>
        </p:nvSpPr>
        <p:spPr>
          <a:xfrm>
            <a:off x="0" y="689250"/>
            <a:ext cx="78924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800" u="sng">
                <a:solidFill>
                  <a:schemeClr val="hlink"/>
                </a:solidFill>
                <a:latin typeface="Calibri"/>
                <a:ea typeface="Calibri"/>
                <a:cs typeface="Calibri"/>
                <a:sym typeface="Calibri"/>
                <a:hlinkClick r:id="rId5"/>
              </a:rPr>
              <a:t>https://blogs.glowscotland.org.uk/ab/campbeltowngs/school-policies/mobile-technology/</a:t>
            </a:r>
            <a:endParaRPr sz="1800" u="sng">
              <a:solidFill>
                <a:schemeClr val="hlink"/>
              </a:solidFill>
              <a:latin typeface="Calibri"/>
              <a:ea typeface="Calibri"/>
              <a:cs typeface="Calibri"/>
              <a:sym typeface="Calibri"/>
            </a:endParaRPr>
          </a:p>
        </p:txBody>
      </p:sp>
      <p:sp>
        <p:nvSpPr>
          <p:cNvPr id="98" name="Google Shape;98;p18"/>
          <p:cNvSpPr txBox="1"/>
          <p:nvPr/>
        </p:nvSpPr>
        <p:spPr>
          <a:xfrm>
            <a:off x="56550" y="1469550"/>
            <a:ext cx="9030900" cy="39666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If you don’t follow the rules you will be asked to turn off your phone and put it away.</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If you don’t put your phone away, you will be asked to hand your phone to the teacher and it will be returned at the end of the lesson.</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If you don’t hand your phone to your teacher or continue to misuse your phone, a member of SLT will ask you for your phone and it will be returned at the end of the school day.</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If you don’t hand over your phone to SLT, or you continue to misuse your phone, your parents may be asked to collect your phone. You may no longer be permitted to bring your phone to school.</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WE DON’T WANT TO HAVE TO ASK YOU FOR YOUR PHONE!  PLEASE FOLLOW THE RULES. </a:t>
            </a:r>
            <a:endParaRPr sz="18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9"/>
          <p:cNvSpPr txBox="1"/>
          <p:nvPr/>
        </p:nvSpPr>
        <p:spPr>
          <a:xfrm>
            <a:off x="246650" y="210375"/>
            <a:ext cx="4527000" cy="11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chemeClr val="dk2"/>
                </a:solidFill>
              </a:rPr>
              <a:t>Outdoor Education - Climbing Wall</a:t>
            </a:r>
            <a:endParaRPr b="1" sz="20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GB" sz="1800">
                <a:solidFill>
                  <a:schemeClr val="dk2"/>
                </a:solidFill>
              </a:rPr>
              <a:t>During every young person’s journey in CGS we aim to give them all an experience in Outdoor Learning and on our state of the art climbing wall lead by Mr Osborne - Outdoor Education and Geography Teacher accompanied by Mr Kenny, classroom assistant.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GB" sz="1800">
                <a:solidFill>
                  <a:schemeClr val="dk2"/>
                </a:solidFill>
              </a:rPr>
              <a:t>Our new S1 have been enjoying some sessions on the climbing wall already.  They will also get an opportunity to gain an achievement award from this also.   </a:t>
            </a:r>
            <a:endParaRPr sz="1800">
              <a:solidFill>
                <a:schemeClr val="dk2"/>
              </a:solidFill>
            </a:endParaRPr>
          </a:p>
        </p:txBody>
      </p:sp>
      <p:pic>
        <p:nvPicPr>
          <p:cNvPr id="104" name="Google Shape;104;p19"/>
          <p:cNvPicPr preferRelativeResize="0"/>
          <p:nvPr/>
        </p:nvPicPr>
        <p:blipFill>
          <a:blip r:embed="rId3">
            <a:alphaModFix/>
          </a:blip>
          <a:stretch>
            <a:fillRect/>
          </a:stretch>
        </p:blipFill>
        <p:spPr>
          <a:xfrm>
            <a:off x="4991225" y="210375"/>
            <a:ext cx="3757801" cy="2343950"/>
          </a:xfrm>
          <a:prstGeom prst="rect">
            <a:avLst/>
          </a:prstGeom>
          <a:noFill/>
          <a:ln>
            <a:noFill/>
          </a:ln>
        </p:spPr>
      </p:pic>
      <p:pic>
        <p:nvPicPr>
          <p:cNvPr id="105" name="Google Shape;105;p19"/>
          <p:cNvPicPr preferRelativeResize="0"/>
          <p:nvPr/>
        </p:nvPicPr>
        <p:blipFill>
          <a:blip r:embed="rId4">
            <a:alphaModFix/>
          </a:blip>
          <a:stretch>
            <a:fillRect/>
          </a:stretch>
        </p:blipFill>
        <p:spPr>
          <a:xfrm>
            <a:off x="6746775" y="2676900"/>
            <a:ext cx="1951475" cy="2201074"/>
          </a:xfrm>
          <a:prstGeom prst="rect">
            <a:avLst/>
          </a:prstGeom>
          <a:noFill/>
          <a:ln>
            <a:noFill/>
          </a:ln>
        </p:spPr>
      </p:pic>
      <p:pic>
        <p:nvPicPr>
          <p:cNvPr id="106" name="Google Shape;106;p19"/>
          <p:cNvPicPr preferRelativeResize="0"/>
          <p:nvPr/>
        </p:nvPicPr>
        <p:blipFill>
          <a:blip r:embed="rId5">
            <a:alphaModFix/>
          </a:blip>
          <a:stretch>
            <a:fillRect/>
          </a:stretch>
        </p:blipFill>
        <p:spPr>
          <a:xfrm>
            <a:off x="4744500" y="2700125"/>
            <a:ext cx="1873049" cy="21546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0"/>
          <p:cNvPicPr preferRelativeResize="0"/>
          <p:nvPr/>
        </p:nvPicPr>
        <p:blipFill>
          <a:blip r:embed="rId3">
            <a:alphaModFix amt="35000"/>
          </a:blip>
          <a:stretch>
            <a:fillRect/>
          </a:stretch>
        </p:blipFill>
        <p:spPr>
          <a:xfrm>
            <a:off x="12" y="-5431"/>
            <a:ext cx="9144001" cy="5154355"/>
          </a:xfrm>
          <a:prstGeom prst="rect">
            <a:avLst/>
          </a:prstGeom>
          <a:noFill/>
          <a:ln>
            <a:noFill/>
          </a:ln>
        </p:spPr>
      </p:pic>
      <p:sp>
        <p:nvSpPr>
          <p:cNvPr id="112" name="Google Shape;112;p20"/>
          <p:cNvSpPr txBox="1"/>
          <p:nvPr/>
        </p:nvSpPr>
        <p:spPr>
          <a:xfrm>
            <a:off x="168000" y="330300"/>
            <a:ext cx="8808000" cy="4341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None/>
            </a:pPr>
            <a:r>
              <a:rPr b="1" lang="en-GB" sz="2200" u="sng">
                <a:solidFill>
                  <a:srgbClr val="741B47"/>
                </a:solidFill>
                <a:latin typeface="Comfortaa"/>
                <a:ea typeface="Comfortaa"/>
                <a:cs typeface="Comfortaa"/>
                <a:sym typeface="Comfortaa"/>
              </a:rPr>
              <a:t>FREE </a:t>
            </a:r>
            <a:r>
              <a:rPr b="1" lang="en-GB" sz="2200" u="sng">
                <a:solidFill>
                  <a:srgbClr val="741B47"/>
                </a:solidFill>
                <a:latin typeface="Comfortaa"/>
                <a:ea typeface="Comfortaa"/>
                <a:cs typeface="Comfortaa"/>
                <a:sym typeface="Comfortaa"/>
              </a:rPr>
              <a:t>Numeracy Courses for Parents</a:t>
            </a:r>
            <a:endParaRPr b="1" sz="2200" u="sng">
              <a:solidFill>
                <a:srgbClr val="741B47"/>
              </a:solidFill>
              <a:latin typeface="Comfortaa"/>
              <a:ea typeface="Comfortaa"/>
              <a:cs typeface="Comfortaa"/>
              <a:sym typeface="Comfortaa"/>
            </a:endParaRPr>
          </a:p>
          <a:p>
            <a:pPr indent="0" lvl="0" marL="0" rtl="0" algn="l">
              <a:lnSpc>
                <a:spcPct val="115000"/>
              </a:lnSpc>
              <a:spcBef>
                <a:spcPts val="1200"/>
              </a:spcBef>
              <a:spcAft>
                <a:spcPts val="0"/>
              </a:spcAft>
              <a:buNone/>
            </a:pPr>
            <a:r>
              <a:rPr lang="en-GB" sz="1500">
                <a:solidFill>
                  <a:schemeClr val="dk1"/>
                </a:solidFill>
                <a:latin typeface="Comfortaa SemiBold"/>
                <a:ea typeface="Comfortaa SemiBold"/>
                <a:cs typeface="Comfortaa SemiBold"/>
                <a:sym typeface="Comfortaa SemiBold"/>
              </a:rPr>
              <a:t>CGS are promoting</a:t>
            </a:r>
            <a:r>
              <a:rPr lang="en-GB" sz="1500">
                <a:solidFill>
                  <a:schemeClr val="dk1"/>
                </a:solidFill>
                <a:latin typeface="Comfortaa SemiBold"/>
                <a:ea typeface="Comfortaa SemiBold"/>
                <a:cs typeface="Comfortaa SemiBold"/>
                <a:sym typeface="Comfortaa SemiBold"/>
              </a:rPr>
              <a:t> a range free numeracy courses which are being delivered by UHI Argyll and funded by Argyll and Bute Council via the UK government’s Levelling Up grants.</a:t>
            </a:r>
            <a:endParaRPr sz="1500">
              <a:solidFill>
                <a:schemeClr val="dk1"/>
              </a:solidFill>
              <a:latin typeface="Comfortaa SemiBold"/>
              <a:ea typeface="Comfortaa SemiBold"/>
              <a:cs typeface="Comfortaa SemiBold"/>
              <a:sym typeface="Comfortaa SemiBold"/>
            </a:endParaRPr>
          </a:p>
          <a:p>
            <a:pPr indent="0" lvl="0" marL="0" rtl="0" algn="l">
              <a:lnSpc>
                <a:spcPct val="115000"/>
              </a:lnSpc>
              <a:spcBef>
                <a:spcPts val="1200"/>
              </a:spcBef>
              <a:spcAft>
                <a:spcPts val="0"/>
              </a:spcAft>
              <a:buNone/>
            </a:pPr>
            <a:r>
              <a:rPr lang="en-GB" sz="1500">
                <a:solidFill>
                  <a:schemeClr val="dk1"/>
                </a:solidFill>
                <a:latin typeface="Comfortaa SemiBold"/>
                <a:ea typeface="Comfortaa SemiBold"/>
                <a:cs typeface="Comfortaa SemiBold"/>
                <a:sym typeface="Comfortaa SemiBold"/>
              </a:rPr>
              <a:t>The short numeracy courses in the attached flyer have been designed with parents and carers in mind, and will help adult get to grips with basic maths and arithmetic and enable them to help support and encourage their children’s learning.</a:t>
            </a:r>
            <a:endParaRPr sz="1500">
              <a:solidFill>
                <a:schemeClr val="dk1"/>
              </a:solidFill>
              <a:latin typeface="Comfortaa SemiBold"/>
              <a:ea typeface="Comfortaa SemiBold"/>
              <a:cs typeface="Comfortaa SemiBold"/>
              <a:sym typeface="Comfortaa SemiBold"/>
            </a:endParaRPr>
          </a:p>
          <a:p>
            <a:pPr indent="0" lvl="0" marL="0" rtl="0" algn="l">
              <a:lnSpc>
                <a:spcPct val="115000"/>
              </a:lnSpc>
              <a:spcBef>
                <a:spcPts val="1200"/>
              </a:spcBef>
              <a:spcAft>
                <a:spcPts val="0"/>
              </a:spcAft>
              <a:buNone/>
            </a:pPr>
            <a:r>
              <a:rPr lang="en-GB" sz="1500">
                <a:solidFill>
                  <a:schemeClr val="dk1"/>
                </a:solidFill>
                <a:latin typeface="Comfortaa SemiBold"/>
                <a:ea typeface="Comfortaa SemiBold"/>
                <a:cs typeface="Comfortaa SemiBold"/>
                <a:sym typeface="Comfortaa SemiBold"/>
              </a:rPr>
              <a:t>These free courses are open to any adult, resident in Argyll and will help participants improve their numeracy skills and may enhance employability prospects.</a:t>
            </a:r>
            <a:endParaRPr sz="1500">
              <a:solidFill>
                <a:schemeClr val="dk1"/>
              </a:solidFill>
              <a:latin typeface="Comfortaa SemiBold"/>
              <a:ea typeface="Comfortaa SemiBold"/>
              <a:cs typeface="Comfortaa SemiBold"/>
              <a:sym typeface="Comfortaa SemiBold"/>
            </a:endParaRPr>
          </a:p>
          <a:p>
            <a:pPr indent="0" lvl="0" marL="0" rtl="0" algn="l">
              <a:lnSpc>
                <a:spcPct val="115000"/>
              </a:lnSpc>
              <a:spcBef>
                <a:spcPts val="1200"/>
              </a:spcBef>
              <a:spcAft>
                <a:spcPts val="0"/>
              </a:spcAft>
              <a:buNone/>
            </a:pPr>
            <a:r>
              <a:rPr lang="en-GB" sz="1500">
                <a:solidFill>
                  <a:schemeClr val="dk1"/>
                </a:solidFill>
                <a:latin typeface="Comfortaa SemiBold"/>
                <a:ea typeface="Comfortaa SemiBold"/>
                <a:cs typeface="Comfortaa SemiBold"/>
                <a:sym typeface="Comfortaa SemiBold"/>
              </a:rPr>
              <a:t>See full course listings and how to book on our website</a:t>
            </a:r>
            <a:r>
              <a:rPr lang="en-GB" sz="1500">
                <a:solidFill>
                  <a:schemeClr val="dk1"/>
                </a:solidFill>
                <a:uFill>
                  <a:noFill/>
                </a:uFill>
                <a:latin typeface="Comfortaa SemiBold"/>
                <a:ea typeface="Comfortaa SemiBold"/>
                <a:cs typeface="Comfortaa SemiBold"/>
                <a:sym typeface="Comfortaa SemiBold"/>
                <a:hlinkClick r:id="rId4">
                  <a:extLst>
                    <a:ext uri="{A12FA001-AC4F-418D-AE19-62706E023703}">
                      <ahyp:hlinkClr val="tx"/>
                    </a:ext>
                  </a:extLst>
                </a:hlinkClick>
              </a:rPr>
              <a:t> </a:t>
            </a:r>
            <a:r>
              <a:rPr lang="en-GB" sz="1500" u="sng">
                <a:solidFill>
                  <a:srgbClr val="467886"/>
                </a:solidFill>
                <a:latin typeface="Comfortaa SemiBold"/>
                <a:ea typeface="Comfortaa SemiBold"/>
                <a:cs typeface="Comfortaa SemiBold"/>
                <a:sym typeface="Comfortaa SemiBold"/>
                <a:hlinkClick r:id="rId5">
                  <a:extLst>
                    <a:ext uri="{A12FA001-AC4F-418D-AE19-62706E023703}">
                      <ahyp:hlinkClr val="tx"/>
                    </a:ext>
                  </a:extLst>
                </a:hlinkClick>
              </a:rPr>
              <a:t>www.argyll.uhi.ac.uk/for-business/multiply/</a:t>
            </a:r>
            <a:r>
              <a:rPr lang="en-GB" sz="1500">
                <a:solidFill>
                  <a:schemeClr val="dk1"/>
                </a:solidFill>
                <a:uFill>
                  <a:noFill/>
                </a:uFill>
                <a:latin typeface="Comfortaa SemiBold"/>
                <a:ea typeface="Comfortaa SemiBold"/>
                <a:cs typeface="Comfortaa SemiBold"/>
                <a:sym typeface="Comfortaa SemiBold"/>
                <a:hlinkClick r:id="rId6">
                  <a:extLst>
                    <a:ext uri="{A12FA001-AC4F-418D-AE19-62706E023703}">
                      <ahyp:hlinkClr val="tx"/>
                    </a:ext>
                  </a:extLst>
                </a:hlinkClick>
              </a:rPr>
              <a:t> </a:t>
            </a:r>
            <a:r>
              <a:rPr lang="en-GB" sz="1500" u="sng">
                <a:solidFill>
                  <a:srgbClr val="467886"/>
                </a:solidFill>
                <a:latin typeface="Comfortaa SemiBold"/>
                <a:ea typeface="Comfortaa SemiBold"/>
                <a:cs typeface="Comfortaa SemiBold"/>
                <a:sym typeface="Comfortaa SemiBold"/>
                <a:hlinkClick r:id="rId7">
                  <a:extLst>
                    <a:ext uri="{A12FA001-AC4F-418D-AE19-62706E023703}">
                      <ahyp:hlinkClr val="tx"/>
                    </a:ext>
                  </a:extLst>
                </a:hlinkClick>
              </a:rPr>
              <a:t> and you can</a:t>
            </a:r>
            <a:r>
              <a:rPr lang="en-GB" sz="1500" u="sng">
                <a:solidFill>
                  <a:srgbClr val="467886"/>
                </a:solidFill>
                <a:latin typeface="Comfortaa SemiBold"/>
                <a:ea typeface="Comfortaa SemiBold"/>
                <a:cs typeface="Comfortaa SemiBold"/>
                <a:sym typeface="Comfortaa SemiBold"/>
              </a:rPr>
              <a:t> </a:t>
            </a:r>
            <a:r>
              <a:rPr lang="en-GB" sz="1500">
                <a:solidFill>
                  <a:schemeClr val="dk1"/>
                </a:solidFill>
                <a:latin typeface="Comfortaa SemiBold"/>
                <a:ea typeface="Comfortaa SemiBold"/>
                <a:cs typeface="Comfortaa SemiBold"/>
                <a:sym typeface="Comfortaa SemiBold"/>
              </a:rPr>
              <a:t>download our poster and flyer here too </a:t>
            </a:r>
            <a:r>
              <a:rPr lang="en-GB" sz="1500">
                <a:solidFill>
                  <a:schemeClr val="dk1"/>
                </a:solidFill>
                <a:uFill>
                  <a:noFill/>
                </a:uFill>
                <a:latin typeface="Comfortaa SemiBold"/>
                <a:ea typeface="Comfortaa SemiBold"/>
                <a:cs typeface="Comfortaa SemiBold"/>
                <a:sym typeface="Comfortaa SemiBold"/>
                <a:hlinkClick r:id="rId8">
                  <a:extLst>
                    <a:ext uri="{A12FA001-AC4F-418D-AE19-62706E023703}">
                      <ahyp:hlinkClr val="tx"/>
                    </a:ext>
                  </a:extLst>
                </a:hlinkClick>
              </a:rPr>
              <a:t> </a:t>
            </a:r>
            <a:r>
              <a:rPr lang="en-GB" sz="1500" u="sng">
                <a:solidFill>
                  <a:srgbClr val="467886"/>
                </a:solidFill>
                <a:latin typeface="Comfortaa SemiBold"/>
                <a:ea typeface="Comfortaa SemiBold"/>
                <a:cs typeface="Comfortaa SemiBold"/>
                <a:sym typeface="Comfortaa SemiBold"/>
                <a:hlinkClick r:id="rId9">
                  <a:extLst>
                    <a:ext uri="{A12FA001-AC4F-418D-AE19-62706E023703}">
                      <ahyp:hlinkClr val="tx"/>
                    </a:ext>
                  </a:extLst>
                </a:hlinkClick>
              </a:rPr>
              <a:t>Multiply Toolkit - UHI Argyll</a:t>
            </a:r>
            <a:r>
              <a:rPr lang="en-GB" sz="1500">
                <a:solidFill>
                  <a:schemeClr val="dk1"/>
                </a:solidFill>
                <a:latin typeface="Comfortaa SemiBold"/>
                <a:ea typeface="Comfortaa SemiBold"/>
                <a:cs typeface="Comfortaa SemiBold"/>
                <a:sym typeface="Comfortaa SemiBold"/>
              </a:rPr>
              <a:t> or get in touch and we can send you printed supply.</a:t>
            </a:r>
            <a:endParaRPr sz="1500">
              <a:solidFill>
                <a:schemeClr val="dk1"/>
              </a:solidFill>
              <a:latin typeface="Comfortaa SemiBold"/>
              <a:ea typeface="Comfortaa SemiBold"/>
              <a:cs typeface="Comfortaa SemiBold"/>
              <a:sym typeface="Comfortaa SemiBold"/>
            </a:endParaRPr>
          </a:p>
        </p:txBody>
      </p:sp>
      <p:pic>
        <p:nvPicPr>
          <p:cNvPr id="113" name="Google Shape;113;p20" title="Elementary arithmetic - Wikipedia"/>
          <p:cNvPicPr preferRelativeResize="0"/>
          <p:nvPr/>
        </p:nvPicPr>
        <p:blipFill>
          <a:blip r:embed="rId10">
            <a:alphaModFix/>
          </a:blip>
          <a:stretch>
            <a:fillRect/>
          </a:stretch>
        </p:blipFill>
        <p:spPr>
          <a:xfrm>
            <a:off x="7542775" y="0"/>
            <a:ext cx="1547250" cy="885050"/>
          </a:xfrm>
          <a:prstGeom prst="rect">
            <a:avLst/>
          </a:prstGeom>
          <a:noFill/>
          <a:ln>
            <a:noFill/>
          </a:ln>
        </p:spPr>
      </p:pic>
      <p:pic>
        <p:nvPicPr>
          <p:cNvPr id="114" name="Google Shape;114;p20" title="Elementary arithmetic - Wikipedia"/>
          <p:cNvPicPr preferRelativeResize="0"/>
          <p:nvPr/>
        </p:nvPicPr>
        <p:blipFill>
          <a:blip r:embed="rId10">
            <a:alphaModFix/>
          </a:blip>
          <a:stretch>
            <a:fillRect/>
          </a:stretch>
        </p:blipFill>
        <p:spPr>
          <a:xfrm>
            <a:off x="41600" y="0"/>
            <a:ext cx="1547250" cy="885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1"/>
          <p:cNvPicPr preferRelativeResize="0"/>
          <p:nvPr/>
        </p:nvPicPr>
        <p:blipFill>
          <a:blip r:embed="rId3">
            <a:alphaModFix/>
          </a:blip>
          <a:stretch>
            <a:fillRect/>
          </a:stretch>
        </p:blipFill>
        <p:spPr>
          <a:xfrm>
            <a:off x="261450" y="42700"/>
            <a:ext cx="3611158" cy="5058101"/>
          </a:xfrm>
          <a:prstGeom prst="rect">
            <a:avLst/>
          </a:prstGeom>
          <a:noFill/>
          <a:ln>
            <a:noFill/>
          </a:ln>
        </p:spPr>
      </p:pic>
      <p:pic>
        <p:nvPicPr>
          <p:cNvPr id="120" name="Google Shape;120;p21"/>
          <p:cNvPicPr preferRelativeResize="0"/>
          <p:nvPr/>
        </p:nvPicPr>
        <p:blipFill>
          <a:blip r:embed="rId4">
            <a:alphaModFix/>
          </a:blip>
          <a:stretch>
            <a:fillRect/>
          </a:stretch>
        </p:blipFill>
        <p:spPr>
          <a:xfrm>
            <a:off x="5009875" y="34600"/>
            <a:ext cx="3611150" cy="50742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